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58" r:id="rId3"/>
    <p:sldId id="298" r:id="rId4"/>
    <p:sldId id="299" r:id="rId5"/>
    <p:sldId id="300" r:id="rId6"/>
    <p:sldId id="263" r:id="rId7"/>
    <p:sldId id="264" r:id="rId8"/>
    <p:sldId id="261" r:id="rId9"/>
    <p:sldId id="262" r:id="rId10"/>
    <p:sldId id="265" r:id="rId11"/>
    <p:sldId id="266" r:id="rId12"/>
    <p:sldId id="267" r:id="rId13"/>
    <p:sldId id="268" r:id="rId14"/>
    <p:sldId id="269" r:id="rId15"/>
    <p:sldId id="270" r:id="rId16"/>
    <p:sldId id="271" r:id="rId17"/>
    <p:sldId id="272" r:id="rId18"/>
    <p:sldId id="273" r:id="rId19"/>
    <p:sldId id="275" r:id="rId20"/>
    <p:sldId id="277" r:id="rId21"/>
    <p:sldId id="312" r:id="rId22"/>
    <p:sldId id="278" r:id="rId23"/>
    <p:sldId id="274" r:id="rId24"/>
    <p:sldId id="282" r:id="rId25"/>
    <p:sldId id="283" r:id="rId26"/>
    <p:sldId id="284" r:id="rId27"/>
    <p:sldId id="315" r:id="rId28"/>
    <p:sldId id="316" r:id="rId29"/>
    <p:sldId id="276" r:id="rId30"/>
    <p:sldId id="279" r:id="rId31"/>
    <p:sldId id="313" r:id="rId32"/>
    <p:sldId id="281" r:id="rId33"/>
    <p:sldId id="287" r:id="rId34"/>
    <p:sldId id="288" r:id="rId35"/>
    <p:sldId id="289" r:id="rId36"/>
    <p:sldId id="291" r:id="rId37"/>
    <p:sldId id="305" r:id="rId38"/>
    <p:sldId id="301" r:id="rId39"/>
    <p:sldId id="302" r:id="rId40"/>
    <p:sldId id="303" r:id="rId41"/>
    <p:sldId id="292" r:id="rId42"/>
    <p:sldId id="306" r:id="rId43"/>
    <p:sldId id="293" r:id="rId44"/>
    <p:sldId id="290" r:id="rId45"/>
    <p:sldId id="286" r:id="rId46"/>
    <p:sldId id="294" r:id="rId47"/>
    <p:sldId id="295" r:id="rId48"/>
    <p:sldId id="320" r:id="rId49"/>
    <p:sldId id="307" r:id="rId50"/>
    <p:sldId id="308" r:id="rId51"/>
    <p:sldId id="296" r:id="rId52"/>
    <p:sldId id="304" r:id="rId53"/>
    <p:sldId id="319" r:id="rId54"/>
    <p:sldId id="321" r:id="rId55"/>
    <p:sldId id="297" r:id="rId56"/>
    <p:sldId id="322" r:id="rId57"/>
    <p:sldId id="309" r:id="rId58"/>
    <p:sldId id="318" r:id="rId59"/>
    <p:sldId id="311" r:id="rId60"/>
    <p:sldId id="323" r:id="rId61"/>
    <p:sldId id="324" r:id="rId62"/>
    <p:sldId id="310" r:id="rId63"/>
    <p:sldId id="260" r:id="rId64"/>
    <p:sldId id="314"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p:scale>
          <a:sx n="75" d="100"/>
          <a:sy n="75" d="100"/>
        </p:scale>
        <p:origin x="-280" y="-168"/>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387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4:10.9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11889 14235,'17'-18,"1"18,17 0,0 0,18 0,0 0,-35 0,35 0,-18 0,-17 0,-1 0,1 0,0 0,-1 0,19 0,-19 0,1 0,0 0,-1 0,1 0,-1 0,1 0,17 0,-17 0,0 0,-1 35,1-35,0 0,-1 0,1 0,35 0,-18 18,0-18,1 0,-19 0,54 18,-18-18,-36 0,36 17,-17-17,-19 0,18 0,-17 0,0 0,17 0,-17 0,-1 18,1-18,0 0,17 17,-18-17,19 0,-1 0,18 0,-35 0,-1 0,1 0,17 18,-17-18,-1 0,19 0,-19 0,19 18,17-18,-18 0,18 0,-18 0,36 35,-36-35,18 0,-18 0,18 0,-18 0,18 0,18 0,-36 0,36 0,-54 0,54 0,-18 0,17 0,18 0,18 0,-71 0,71 0,-53 0,18 0,-1 0,-17 0,-17 0,16 0,-16 0,34 0,1 0,-36 0,18 0,-35 0,-1 0,19 0,-19 0,1 0,0 0,-1 0,1 0,-1 0,1 0,17 0,1 18,-19-1,1-17,0 0,-1 18,1-18,-1 18,-17-1,18-17,0 18,-1-1,-34-17,-1 0,-17 0,0 0,17 0,-17 0,17 0,0 18,1 0,17-1,-18-17,0 0,1 0,-1 0,-17 0,17 0,-35 18,36-18,-1 0,-35 0,35 0,1 0,-36 18,35-18,1 0,-19 35,19-35,-1 0,0 0,1 0,-1 0,1 0,-1 0,-17 0,17 18,0-18,-17 0,17 0,-17 17,0-17,17 0,-17 18,17-18,1 0,-1 0,0 0,-17 0,17 0,1 0,-1 17,1-17,-19 0,-17 0,36 0,-19 18,1-18,0 0,17 0,-17 0,17 0,1 0,-19 0,19 0,-18 0,17 0,-35 18,0-18,35 0,1 17,-19-17,-34 0,52 0,-52 18,34 0,1-18,18 0,-54 17,18-17,18 0,0 36,17-36,-53 0,54 0,-1 0,0 0,1 0,-1 0,-17 0,0 0,-1 35,19-35,-19 0,1 0,17 0,-34 18,34-18,0 0,-17 0,17 0,1 0,-19 0,1 0,18 0,-1 0,0 0,1 0,-1 0,-17 0,17 0,0 0,-17 0,17 0,1 0,-36 0,35 0,1 0,-19 0,1 0,17 0,-17 0,0 0,0 0,-1 0,19 0,-19 0,-16 0,16 0,1 0,17 0,-17 0,17 0,-17-18,17 18,1 0,-1 0,1-18,-1 18,0 0,-17-35,0 17,-1 1,1-1,18 18,-1-18,0 1,1-19,-36 19,35-1,0 1,1-1,-1 18,18-35,0 17,-17 0,17 1,0-19,0 19,0-1,0 1,0-1,0 0,0 1,0-19,0 19,0-1,0 0,0-17,0 0,0 17,17-35,1 53,-18-17,35-1,-17-17,-1 17,19 18,-19 0,1 0,0 0,-1 0,18 0,-17 0,17 0,-17 0,0 0,-1 0,1 0,0 0,-1 0,1 0,35 0,-36 0,19 0,-19 0,1 0,35 0,-35 0,-1 18,18-18,36 0,-18 17,-18-17,0 0,1 0,-19 0,36 18,-35-18,17 0,-17 0,-1 0,19 0,-19 0,19 35,-1-35,-17 0,17 0,0 0,-17 0,-1 0,19 0,-19 0,1 0,0 0,35 0,-36 0,18 0,-17 0,0 0,35 0,-36 0,1 0,35 0,-18 0,0 0,-17 0,17 0,1 0,-19 0,1 0,17 0,-17 0,-1 0,19 0,-1 0,-17 0,52 18,-52-18,35 0,-18 0,0 0,18 0,0 0,-18 0,18 0,-35 0,35 0,-18 0,18 0,-35 0,17 0,18 0,-18 0,18 0,-18 0,18 0,35 0,-52 0,17 0,-36 0,1 0,17 0,-17 0,0 0,17 0,-18 0,1 0,0 0,35 0,-36 0,36 0,-35 0,-1 0,36 0,-35 0,0 0,-1 0,1 0,0 0,-1 0,18 0,-17 0,0 0,17 0,-17 0,-1 0,1 0,17 0,-17 0,0 0,17 18,-18-18,19 0,-19 17,1 1,0-18,-1 18,19-18,-19 0,1 0,17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5:58.7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23477 5027,'53'0,"-17"18,34-18,-35 0,71 0,-53 0,18 0,-36 0,71 0,-53 0,17 0,1 0,35 0,-36 0,18 0,18 0,-70 0,34 0,18 0,-35 0,35 0,-35 0,0 0,0 0,35 0,-35 0,18 0,17 0,-17 0,-36 0,18 0,-18 0,-17 0,35 0,-36 0,1 0,17 0,0 0,1 0,-1 0,-17 0,35 0,-18 0,0 0,-17 0,-1 0,19 0,-1 0,-17 0,17 0,0 0,-17 0,52 0,-17 0,-17 17,16-17,-16 0,17 0,-36 0,19 0,-1 0,0 0,36 0,-36 0,0 0,0 0,18 0,-17 0,34 0,-52 0,70 0,-35 0,-18 0,18 0,-35 0,-1 0,1 0,17 0,1 0,-1 0,-17 0,-1 0,1 0,17 0,-17 0,-1 0,19 0,-19 0,1 0,35 0,-35 0,-1 0,18 0,-17 0,0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6:04.9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15699 7056,'35'0,"35"0,-34 0,34 0,18 0,18 0,-35 0,-1 0,1 0,17 0,-53 0,36 0,-18 0,-18-18,18 18,-35 0,-1 0,1 0,17-18,-17 18,0 0,17 0,0-17,-17 17,35 0,-36 0,36 0,-17 0,16 0,-34 0,0 0,17 0,-17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6:28.7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6897 8184,'17'18,"54"-18,0 0,17 0,-53 0,18 0,0 0,-18 0,-17 0,-1 0,1 0,35 35,-35-35,17 0,0 0,-17 0,35 0,-36 0,19 0,-1 0,18 0,-36 0,19 0,-1 0,0 0,-17 0,35 0,-35 0,-1 0,18 0,-17 0,0 0,-1 18,1-18,17 0,53 0,-17 0,-36 0,71 0,0 0,-18 0,18 0,-35 0,34 0,-16 0,16 0,-69 0,17 0,0 0,-1 0,-34 0,0 0,17 0,-17 0,-1 0,19 0,-19 0,1 0,-1 0,19 0,-19 0,36 0,-35 0,0 0,34 0,-34 0,0 0,17 0,0 0,-17 0,17 0,-17 0,0 0,-1 0,18 0,-17 0,0 0,-1 0,1 0,0 0,-1 0,19 0,-19 0,1 0,17 0,-17 0,-1 0,1 0,0 0,-18-18,0 1,0-19,-18 19,0 17,18-18,0-17,0 0,0 17,0 0,-17 18,-19 0,19 0,-1 0,1 0,-36 0,35 0,-17 0,17 0,0 0,1 0,-18 0,-1 0,1 0,17 0,1 0,-1 0,-35 0,35 0,-17 0,18 0,-1 0,-35 0,35 0,1 0,-19 0,19 0,-18 0,-1 0,1 18,17 0,-17-18,0 0,0 0,-1 0,19 0,-19 0,-17 17,0-17,18 0,-18 0,36 0,-36 0,17 0,-16 0,16 0,19 0,-19 0,19 0,-1 0,-17 0,17 0,1 0,-1 0,-17 0,17 0,0 0,-17 0,0 0,-18 0,-18 0,1 0,17 0,18 0,17 0,-17 0,17 0,0 0,-35 0,36 0,-1 0,-17 0,17 0,-17 0,-18 0,35 0,-17 0,0 0,-36 0,36 0,-18 0,18 0,0 0,17 0,0 0,1 0,-36 0,35 0,-17 0,17 0,1 0,-1 0,-17 0,17 0,-35 0,35 0,1 0,-1 0,-17 0,17 0,1 0,-1 18,0-18,1 0,-1 18,0 17,1-35,-1 17,18-34,0-1,0-17,0 17,0 1,0-19,0 19,0-1,0 0,0-17,18 35,35 0,35 0,18 0,-36 0,1 0,-18 0,-18 0,18 0,-18 0,0 0,-17 0,35 0,-35 0,-1 0,19 0,-1 0,-18 0,1 0,17 0,-17 0,35 0,-35 0,-1 0,36 0,-35 0,-1 0,19 0,-1 0,-17 0,17 0,0 0,18 0,-18 0,-17 0,35 0,-35 0,17 0,0 0,36 0,-54 0,54 0,-36 0,18 0,-18 0,36 0,17 0,-53 0,36 0,-36 0,18 0,35 0,-52 0,17 0,-36 0,1 0,52 0,-52 0,17 0,-17 0,0 0,34 0,-34-17,0 17,-1 0,1 0,0 0,-1 0,1 0,17 0,-17 0,-1 0,19 0,-19 0,1 0,0 0,35 0,-36 0,1 0,0 0,-1 0,1 0,35 0,-36 0,1 0,17 0,-17 0</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6:41.3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14817 8149,'35'0,"-17"0,-1 0,36 0,-18 0,18 0,-17 0,-1 0,-17 0,17 0,0 0,0 0,-17 0,0 0,-1 0,1 0,0 0,17 0,-18 0,1 0,17 0,-17 0,0 0,-1 0,1 0,0 0,-1 0,1 0,17 0,0 0,-17 0,0 0,-1 0,1 0,0 0,35 0,-36 0,36 0,-35 0,35 0,-36 0,1 0,35 0,-36 0,1 0,17 0,-17 0,0 0,-1 0,19 0,-19 0,1 0,17 0,-17 0,17 0,0 0,-17 0,0 0,-1 0,1 0,0 0,-1 0,1 0,-1 0,1 0,0 0,-1 0,19 0,-19 0,1 0,17 0,-17 0,-1 0,1 0,0 0,17 0,-17 0,17 0,-17 0,-1 0,1 0,0 0,-1 0,1 0,-1 0,19 0,-19 0,1 0,17 0,1 0,-19 0,36 0,-18 0,18 0,-17 0,34 0,-52 0,35 0,-18 0,0 0,1 0,16 0,1 0,0 0,0-17,18 17,-18 0,-18-18,53 18,-53 0,36-53,17 53,-53 0,36 0,17 0,-17-18,-36 18,53-17,-17 17,-54 0,19-18,-1 18,-17 0,-1 0,1 0,0 0,-1 0,1 0,-1 0,19 0,-19 0,1 0,17 0,1-18,-19 1,18 17,-17 0,0 0,17 0,-17 0,-1 0,1 0,17 0,0 0,18 0,-35 0,0 0,17 0,0 0,-17 0,0 0,-1 0,1 0,-1 0,19 0,-19 0,1 0,17 0,-17 0,17 17,0-17,-17 0,0 0,17 0,-17 0,-1 0,19 53,-19-53,1 0,-1 18,-17 0,0-1,0 1,0 0,0-1,0 18,0-17,0 0,0 35,0-36,0 1,0 17,0-17,-17-18,-1 0,1 0,-1 0,0 0,1 0,-1 0,0 0,1 0,-1 0,-35 0,36 0,-1 0,-17 0,17 0,0 0,1 0,-19 0,-16-18,34 18,0 0,1 0,-1 0,-17 0,17 0,0 0,-17 0,0 0,17 0,1-35,-19 17,19 18,-1 0,0 0,1 0,-19 0,1 0,18 0,-1 0,0 0,1 0,-19 0,19 0,-36 0,35 0,1 0,-19 0,19 0,-1 0,-17 0,17 0,0 0,1 0,-1 0,0 0,-17 0,0 0,17 0,1 0,-36 0,17 0,1 0,0 0,17 0,-35 0,36 0,-19 0,19 0,-1 0,1 0,-19 0,19 0,-1 0,-17 0,17 0,0 0,1 0,-1 0,0 0,1 0,-1 0,-17 0,17 0,1 0,-19 0,19 0,-1 0,0 0,-17 0,18 0,-1 0,-17 0,17 0,0 0,-17 0,17 0,1 0,-1 0,-17 0,17 0,1 0,-19 0,19 0,-1 0,0 0,1 0,-1 0,0 0,1 0,-18 0,17 0,0 0,-35 0,36 0,-1 0,-35 0,36 0,-36 0,35 0,0 0,-17 0,17 0,1 0,-18 0,17 0,0 0,1 0,-19 0,1 0,0 0,17 0,0 0,1 0,-18 0,-1 0,1 0,17 0,1 0,-1 0,-17 0,17 0,1 0,-19 0,19 0,-1 0,-17 0,-1 0,19 0,-18 0,-1 0,19 0,-1 0,0 0,-17 0,0 0,17 0,0 0,1 0,-1 0,1 0,-1 0,0 0,-17 0,17 0,1 0,-19 0,19 0,-1 0,1 0,-19 0,1 0,-18 0,35 0,1 0,-18 0,17 0,0 0,-17 0,17 0,1 0,-1 0,-17 0,17 0,0 0,-17 0,18 0,-1 0,0 0,1 0,-1 0,0 0,1 0,-19 0,19 0,-1 0,-17 0,17 0,1 0,-1 0,-17 0,17 0,0 0,-17 0,18 0,-1 0,0 0,1 0,-1 0,0-35,18 0,0 17,0 0,0 1,0-1,0 1,0-1,0 0,0-17,0 17,0 1,0-19,0 19,0-1,0 1,36 17,17 0,-18 0,18 0,-18 0,0 0,-17 0,0 0,17 0,-18 0,1 0,17 0,1 0,-19 0,19 0,-19 0,18 0,-17 17,0-17,-1 0,1 0,17 0,-17 0,0 0,-1 0,1 0,0 0,-1 0,1 0,17 0,-17 0,-1 0,19 0,-19 0,19 0,-1 0,0 18,-17-18,-1 0,1 0,17 0,1 0,-1 17,-18-17,19 0,-1 0,18 0,-18 0,18 0,-35 0,35 0,-18 0,18 0,-18 0,18 0,-35 0,17 0,18 0,-18 0,53 0,-35 0,-17 0,34 0,-35 0,54 0,-36 0,-18 0,18 0,-36 0,19 0,17 0,-18 0,18 0,-18 0,0 0,1 0,17 0,-36 0,18 0,18 0,-35 0,0 0,-1 0,1 0,0 0,-1 0,18 0,1 0,-19 0,1 0,0 0,-1 0,1 0,17 0,-17 0,35 0,-36 0,1 0,0 0,17 0,0 0,-17 0,17 0,0 0,1 0,-1 0,18 0,-18 0,18 0,-18 0,36 0,-18 0,0 0,-18 0,18 0,-18 0,1 0,-19 0,1 0,-1 0,1 0,0 0,-1 0,1 0,17 0,-17 0,0 0,34 0,-16 0,-1 0,-17 0,-1 0,36 0,-35 0,-1 0,36 0,-35 0,0 0,17 0,-17 0,-1 0,19 0,-19 0,1 0,17 0</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7:15.3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2681 12471,'18'0,"-1"0,36 0,-17 0,17 0,-18 0,18 0,0 0,-18 0,0 0,-17 0,52 0,-17 17,0-17,18 0,-1 18,-34-18,17 0,35 0,-35 0,17 0,1 18,-36-18,36 53,-1-53,-17 0,-18 17,36-17,-1 0,-17 0,18 0,17 0,-17 0,-1 0,1 0,-18 0,-18 0,18 0,17 0,-17 18,18-18,-36 0,53 0,-17 0,-18 0,35 0,-35 0,0 0,35 0,-35 0,-18 0,18 0,0 0,18 0,34 0,-87 0,88 0,-18 0,-17 0,-36 0,18 0,35 0,-70 0,17 0,18 0,17 0,-34 0,17 0,17 0,-34 0,-1 0,18 0,17 17,1-17,-1 0,1 0,-1 0,-17 0,18 0,-36 0,36 0,-18 0,17 0,-17 0,18 0,-1 0,36 0,-18 0,36 0,-18 0,35 0,-18 0,-17 0,0 0,-53 0,35 0,-53 0,36 0,-36 0,53 0,-35 0,-18 0,71 0,-53 0,0 0,35 0,-17 0,35 0,-36 0,18 0,-17 0,17 0,-17 0,17 0,-35 0,0 0,-18 0,18 0,-35 0,-1 0,36 0,-18 0,1 0,17 0,-18 0,0 0,-17 0,35 0,-18 0,0 0,-17 0,0 0,35 0,-18 18,0 0,-17-18,17 0,0 0,-17 0,0 0,17 0,-18 0,1 0,0 0,-1 0,1 0,0 0,-1 0,19 0,-1 17,35-17,-34 18,34-18,-52 0,17 0,-17 0,-1 18,1-18,0 0,-1 0,1 0,0 0,17 0,-17 0,-1 0,18 0,-17 0,0 0,-1 0,19 0,-19 0,19 35,-19-35,1 0,0 0,-1 0,1 0,-1 0,1 18,0-18,17 0,-17 0,-1 0,1 17,17-17,-17 0,-1 0,19 0,-1 0,18 18,-35-18,-1 0,18 0,-17 0,0 0,-1 0,1 0,17 17,-17 1,17-18,-17 0,0 0,34 0,-34 0,0 0,17 0,-17 0,-1 0,36 0,-18 0,18 0,-35 0,17 0,18 0,-18 0,18 0,-17 0,17 0,-18 0,0 0,-17 0,-1 0,1 0,0 0,-1 0,1 0,0 0,17 0,-17 0,-1 0,18 0,-17 0,0 0,-1 0,1 0,0 0,-1 0,1 0,17 0,-17 0,-1 0,19 0,-1 0,-17-18,-18-17,17 18,-17-1,18 0,0 1,-1-1,-17 0,0 1,18-36,35 18,-53 17,0 0,17 1,1-1,17-17,-35 17,0 0,-17 18,-1 0,0 0,1 0,-36 0,35 0,-17 0,0 0,-1 0,1 0,0 0,17 0,-17 0,17 0,1 0,-19 0,1 0,17 0,-34 0,34 0,-35 0,18 0,-18 0,18 0,-18 0,17 0,-17 0,0 0,1 0,16 0,-17 0,18 0,-53 0,35 0,0 0,-17 0,52 0,-53 0,36 0,-18 0,18 0,-36 0,18 0,18 0,-53 0,17 0,36 0,-53 0,17 0,36 0,-53 0,17 0,18 0,-35 0,-35 0,35 0,-18 0,35 0,-17 0,35 0,-18 0,-17 0,53 0,-18 0,-35 0,70 0,-70 0,17 0,1 0,17 0,-18 0,36 0,-18 0,18 0,-53 0,53 0,-18 0,17 0,-34 0,-1 0,36 0,-18 0,18 0,-36 0,18 0,-17 0,17 0,0 0,-18 0,1 0,17 0,-18 0,-17 0,53 0,-18 0,35 0,-35 0,18 0,-18 0,18 0,-18 0,18 0,-36 0,36 0,-53 0,52 0,-17 0,1 0,16 0,-17 0,18 0,-18 0,-17 0,17 0,-18 0,36 0,-53 0,52 0,-34 0,17 0,18 0,-18 0,35 0,-17 0,-18 0,18 0,-54 0,36 0,1 0,-37 0,19 0,35 0,-36 0,-17 0,17 0,1 0,-1 0,-17 0,17 0,18 0,-35 0,18 0,-18 0,17 0,-17 0,-18 0,0 0,36 0,-36 0,-18 0,54 0,-19 0,1 0,53 0,-36 0,19 0,-19 0,0 0,54 0,-54 0,36 0,-18 0,18-17,-18 17,18-18,17 18,-35 0,35 0,1 0,-19 0,19 0,-18 0,-1 0,19 0,-1 0,0 0,1 0,-19 0,-16 0,34 0,0 0,-17 0,0 0,17 0,-35-17,53-1,-18 18,-17 0,0 0,17 0,-35 0,36 0,-1 0,-17 0,17 0,-35 0,18 0,-18 0,35-18,-52 18,52 0,-17-17,0 17,-1-18,-17 18,1 0,-1 0,17-35,-34 35,52 0,-17 0,17 0,1 0,-1 0,-17-18,17 18,0 0,-17 0,18 0,-1-18,0 18,1 0,-1 0,0 0,1 0,-19 0,72 0,34 0,1 0,35 0,-18 0,-18 36,1-36,-18 17,0-17,0 0,35 18,-53-18,18 0,-18 18,18-18,35 35,-35-35,36 0,-19 0,18 0,18 0,-53 0,18 0,17 0,0 35,-35-35,17 0,36 0,-53 0,18 0,35 0,-53 0,52 0,-34 0,-36 0,53 0,-17 0,-36 0,53 0,-17 0,-36 0,36 0,17 0,-53 0,18 0,0 0,0 0,35 0,-52 0,34 0,36 0,-71 0,53 0,-17 0,-36 0,71 0,-18 0,-17 0,17 0,-35 0,17 0,36 0,-18 0,18 0,0 0,0 0,0 0,35 0,-18 0,-17 0,0 0,-35 0,34 0,19 0,-54 0,-17 0,36 0,-19 0,-35 0,18 0,-17 0,34 0,-17 0,-18 0,-17 0,17 0,1 0,34 0,-35 0,54 0,-19 0,18 0,-52 0,34 0,-52 0,35 0,-18 0,18 0,-18 0,18 0,35 0,-52 0,34 0,18 0,-52 0,34 0,-35 0,1 0,17 0,0 0,-18 0,35 0,1 0,-36 0,36 0,-36 0,36 0,-54 0,54 0,-1 0,-34 0,-19 0,36 0,18 0,-36 0,18 0,18 0,-19 0,19 0,-36 0,18 0,-18 0,36 0,-53 0,-1 0,36 0,0 0,18 0,-18 0,0 0,-1 0,37 0,-36 0,17 0,18 0,-52 0,16 0,-16 0,17 0,-18 0,0 0,18 0,-18 0,18 0,18 0,-53 0,52 0,1 0,-36 0,18 0,-36 0,19 0,17 0,-36 0,1 0,17 0,-17 0,0 0,17 0,-18 0,1 0,-18 18,-18-18,1 0,-18 0,17 0,0 0,-35 0,36 0,-36 0,17 0,-16 0,16 0,-17 0,18 0,-18 0,18 0,-18 0,18 0,-1 0,1 0,18 0,-36 0,17 0,19 0,-19 0,1 0,-35 0,34 0,19 0,-36 35,0-35,18 0,-18 35,17-35,19 0,-54 0,18 0,0 0,-35 0,35 0,18 18,17-18,-17 0</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7:19.6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2522 12506,'0'18,"0"-1,0 1,36-18,-19 0,1 18,0-18,17 0,-18 0,1 17,17-17,-17 0,0 0,-1 0,1 0,0 0,17 18,0-18,-17 0,-1 0,1 0,0 0,-1 0,1 0,0 17,17-17,-17 0,-1 0,18 0,-17 0,17 0,1 0,-19 0,1 0,17 0,-17 0,17 0,0 0,-17 0,0 0,17 0,0 0,-17 0,17 0,-17 0,-1 0,19 0,-19 0,1 0,0 0,-1 0,19 0,-19 0,36 0,-18 18,1-18,-1 0,-17 0,17 0,0 35,0-35,1 0,-19 0,19 0,-19 0,1 0,17 0,0 0,-17 0,35 0,-18 0,1 0,-1 0,-18 0,19 0,-19 0,1 0,17 0,1 0,-19 0,36 0,-18 0,18 0,-35 0,35 0,-18 0,18 0,-18 0,-17 0,17 0,-17 0,0 0,34 0,-16 0,-1 0,0 0,18 0,-18 0,-17 0,17 0,1 0,-1 0,-17 0,-1 0,1 0,17 0,-17 0,-1 0,54 0,-53 0,17 0,0 0,0 18,-17-18,0 0,-1 0,19 0,-1 0,-17 0,17 0,0 0,0 0,1 0,17 0,-36 0,1 0,52 0,-34 0,-1 0,0 0,18 0,-18 0,18 0,-35 0,17 0,18 0,-18 0,1 0,-1 0,18 0,-35 0,17 0,0 0,0 0,18 0,-35 0,35 0,-18 18,-17-18,35 0,-18 0,0 0,1 0,34 17,-35-17,18 0,-35 0,35 36,-18-36,-17 0,17 17,0-17,18 0,-35 0,35 0,-18 0,18 0,-18 0,18 0,-18 0,-17 0,17 0,-17 0,17 0,18 0,-35 0,0 0,17 0,0 0,36 0,-18 0,-18 0,18 0,-18 0,-17 0,35 0,-18 0,18 0,-36 0,36 0,-35 0,0 0,17 0,-17 0,17 0,0 0,-17 0,-1 0,1 0,0 0,-1 0,1 0,35 0,-36 0,1 0,35 0,-18 0,18 0,-18 0,1 0,-1 0,18 0,-18 0,18 0,-18 0,54 0,-54 0,18 0,17 0,1 0,-18 0,17 0,-34 0,52 0,-18 0,-17 0,36 0,-37 0,-16 0,34 0,-34 0,34 0,-17 0,-35 0,17 0,0 0,1 0,-19 0,36 0,0 0,-35 0,17 0,0 0,-17 0,52 0,-52 0,0 0,52 0,-35 0,-17 0,35-17,0 17,-35 0,-1 0,71-18,-52 18,-1 0,-17 0,35 0,17 0,-35-18,54 18,-37 0,1 0,18 0,-36 0,1 0,-19 0,1 0,17-35,-17 35,-1 0,1 0,17 0,-17 0,0 0,-1 0,1 0,-1 0,1 0,0 0,17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8:27.3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2628 17445,'18'0,"17"0,-17 0,-1 0,36 0,-17 0,17 0,-18 0,18 0,-18 0,53 0,-35 0,0 18,35-1,-17-17,-36 0,71 0,-18 0,-17 0,17 0,-35 0,35 0,-18 0,1 0,-36 0,54 0,-54 0,35 0,1 0,-18 0,0 0,-18 0,18 0,-18 0,18 0,-18 0,1 0,-1 0,-17 0,35 0,-18 0,0 0,-17 0,52 0,-34 0,16 0,-16 0,17 0,-36 0,36 0,-35 0,17 0,0 0,1 0,17 0,-18 0,35 0,-34 0,52 0,-18 0,19 0,-36 0,17 0,18 0,-17 0,-1 0,-17 18,53-18,-71 0,36 0,35 0,-18 0,18 0,-36 0,-17 0,53 0,-18 0,18 0,-35 0,17 0,-35 0,53 0,-36 0,18 0,-17 0,0 0,-1 0,18 0,-52 17,34-17,18 0,-17 0,-36 0,36 0,17 0,-35 0,35 0,-35 0,-18 0,36 0,-36 0,0 0,1 18,52-18,-53 0,36 0,-18 0,-1 0,37 0,-36 0,0 0,17 0,1 0,-18 0,52 0,-16 0,-19 0,-17 0,35 0,-35 0,35 0,-52 0,34 0,-35 0,18 0,0 0,18 0,-18 0,-18 0,36 0,17 0,-35 0,53 0,-36 0,36 0,35 0,-17 0,-19 0,-34 0,17 0,18 0,-36 0,-17 0,36 0,16 0,-34 0,35 0,-18 0,18 0,35 0,-35 0,-18 0,-17 0,17 0,18 0,-36 0,36 0,0 0,-18 0,18 0,0 0,-1 0,1 0,0 0,53 53,-71-53,18 0,-36 0,36 0,-53 0,53 0,-18 0,-17 0,17 0,-53 0,36 0,17 0,-53 0,18 0,0 0,0 0,-18 0,54 0,-19 0,18 0,-35 0,18 0,17 0,-53 0,36 0,17 0,-70 0,70 0,-18 0,19 0,-37 0,37 0,17 0,-1 0,36 0,-35 0,0 0,53 0,-89 0,72 0,-37 0,-34 0,35 0,-18 0,18 0,-36 0,19 0,-37 0,54 0,-18 0,-17 0,17 0,-35 0,18 0,17 0,-18 0,-17 0,36 0,16 0,-34 0,17 0,18 0,-53 0,53 0,-18 0,-18 0,1 0,0 0,-1 0,-17 0,-18 0,71 0,-53 0,35 0,-17 0,35 0,-18 0,18 0,35 0,-35 0,70 0,-52 0,17 0,-88 0,17 0,18 0,-17 0,17 0,-53 0,36 0,-36 0,18 0,-18 0,18 0,35 0,-35 0,-17 0,-1 0,18 0,-36 0,1-18,17 18,18 0,-35 0,35 0,-18 0,18 0,-35 0,35 0,-36 0,1 0,17 0,0 0,-17 0,17 0,-17 0,0 0,52 0,-52 0,17 0,-17 0,-1 0,1 0,0 0,-1 0,1 0,0 0,17 0,-17 0,-1 0,18 0,-17 0,0 0,-1 0,19 0,-54-17,0 17,1 0,-1 0,0 0,-17 0,0-18,0 0,17 18,-17 0,-18 0,17-17,1 17,0 0,-18 0,18-18,17 18,-35 0,36 0,-36 0,0-17,17 17,1 0,18 0,-36 0,35 0,-17 0,-1 0,-34 0,17 0,18 0,-1 0,-17 0,18 0,0 0,0 0,17 0,-53 0,36 0,-18 0,36 0,-54 0,36 0,-18 35,35-35,-52 0,34 0,-17 17,18-17,-18 18,18-18,0 0,-18 0,18 0,-18 0,-18 0,53 0,-70 0,35 0,0 0,-17 0,17 0,18 0,-1 0,-34 0,17 0,18 0,-54 0,54 0,-35 0,-19 0,19 0,35 0,-54 0,72 0,-71 0,35 0,17 0,-52 0,70 0,-52 0,35 0,-36 0,18 0,0 0,-35 0,70 0,-34 0,16 0,-17 0,18 0,-18 0,-17 0,-1 0,18 0,-17 0,-1 0,18 0,-17 35,-1-35,0 0,-17 0,18 0,-36 0,35 0,-17 0,-18 0,36 0,-19 0,19 0,35 0,-36 0,18 36,0-36,18 0,-18 0,18 0,-53 0,17 0,-17 0,35 0,0 0,-53 0,36 0,-1 0,1 0,-36 0,17 0,-16 0,-1 0,0 0,35 0,1 0,-1 0,-35 0,1 0,-19 0,18 0,1 0,-37 0,37 0,-1 0,-18 0,54 0,-18 0,-18 0,35 0,-17 0,17 0,-34 0,-1 0,0 0,-18 0,54 0,-36 0,35 0,-34 0,16 0,37 0,-1 0,-36 0,36 0,1 0,-37 0,36 0,1 0,-37 0,36 0,-17 0,-1 0,54 0,-19 0,1 0,0 0,-18 0,18 0,-54 0,37 0,-1 0,-36 0,37 0,16 0,-17 0,18 0,-36 0,36 0,-35 0,52 0,-70 0,17 0,36 0,-53 0,17 0,-17 0,53 0,-36 0,-17 0,35 0,0 0,-35 0,53 0,-36 0,36 0,-36 0,1 0,17 0,-18 0,1 0,17 0,0 0,-18 0,36 0,-53 0,53 0,-36 0,-17 0,17 0,18 0,-52 0,16 0,19 0,-18 0,35 0,-36 0,19 0,-36 0,18 0,35 0,-18 0,-34 0,16 0,54 0,-35 0,-19 0,54 0,-35 0,-1 0,-17 0,53 0,-36 0,36 0,-18 0,17 0,-34 0,17 0,0 0,-35 0,17 0,18 0,1 0,-19 0,18 0,0 0,18 0,-18 0,18 0,-18 0,17 0,-16 0,16 0,19 0,-36 0,17 0,-16 0,34 0,-35 0,18 0,-18 0,17 0,-34 0,35 0,-36 0,1 0,34 0,-17 0,18 0,-18 0,18 0,-18 0,18 0,-36 0,53 0,-70 0,18 0,34 0,-52 0,53 0,-18 0,18 0,-18 0,18 0,-1 0,1 0,-18 0,35 0,-17 0,-18 0,36 0,-1 0,-35 0,0 0,18 0,-18 0,35 0,-35 0,18 0,0 0,-36 0,54 0,-54 0,18 0,18 0,17 0,-35 0,36 0,-36 0,35 0,1 0,-19 0,19 0,-19 0,1 0,17 0,1 0,-18 0,-1 0,19 0,-36 0,35 0,0 0,-17 0,17 0,1 0,-18 0,17 0,0 0,-17 0,17 0,1 0,-1 0,-35 0,36 0,-19 0,19 0,-1 0,0 0,-17 0,0 0,0 0,17 0,0 0,1 0,-36 0,35 0,-17 0,17 0,0 0,1 0,-18 0,17 0,0 0,-17 0,17 0,1 0,-19 0,19 0,-1 0,1 0,-36 0,35 0,-17 0,17 0,0 0,1 0,-18 0,17 0,0 0,-17 0,17 0,-17 0,0 0,-1 0,1 0,18 0,-1 0,0 0,-17 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8:34.0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2381 17268,'18'18,"17"-18,-17 0,-1 0,19 0,-19 0,1 0,0 0,17 18,0-18,0 0,1 0,-19 0,19 0,-1 0,-17 0,-1 0,19 0,-19 0,18 0,-17 0,17 0,1 0,-19 0,1 0,17 0,-17 0,-1 0,36 0,-35 0,0 0,17 0,-17 17,-1-17,1 0,35 0,-36 0,19 0,-1 0,-17 0,17 0,0 0,36 0,-54 0,1 0,35 0,-35 0,17 0,0 0,-17 0,17 0,-17 0,17 0,0 0,0 0,18 0,-17 0,-1 0,18 0,17 0,-52 0,17 0,-17 0,17 0,18 0,-18 36,1-36,-19 0,19 17,17-17,-18 0,0 0,0 0,18 0,-17 0,17 0,-18 0,18 0,-18 0,36 0,-36 0,18 0,-18 0,36 0,-54 0,54 18,-36-18,36 0,-18 0,17 0,-17 0,18 0,-36 0,53 0,-53 0,18 0,-35 0,52 0,-17 18,-35-18,17 0,18 0,-35 0,35 0,-18 0,18 0,-18 0,0 0,1 0,-1 0,18 0,-35 0,34 0,-16 0,-19 0,19 0,-1 0,36 0,-19 0,-16 0,17 0,17 0,-17 0,18 0,-18 0,35 0,-35 0,0 0,35 0,-35 0,-18 0,18 0,-18 0,0 0,18 0,0 0,-17 0,-19 0,54 0,-18 0,-18 0,36 0,-54 0,54 0,-36 0,0 0,1 0,-19 0,18 0,-17 0,0 0,52 0,-34 0,34 0,-17 0,-18 0,18 0,-17 0,-19 0,36 0,-18 0,1 0,-1 0,35 0,-34 0,52 0,-18 0,19 0,17 0,-54 0,54 0,-35 0,17 0,-17 0,-1 0,1 0,-1 0,18 0,-35 0,36 0,-19 0,18 0,-35 0,18 0,-1 0,-52 0,0 0,35 0,-18 0,0 0,0 0,-17 0,53 0,-36 0,0 0,0 0,18 0,-17 0,-1 0,-18 0,1 0,17 0,-17 0,17 0,1 0,-1 0,-17 0,17 0,0 0,36 0,-54 0,54 0,-36 0,18 0,-35 0,17 0,0 0,36 0,-36 0,18 0,-35 0,35 0,-1 0,19 0,-36 0,36 0,17 0,-70 0,70 0,-35 0,-18 0,18 0,-18 0,-17 0,35 0,-36 0,1 0,17 0,-17 0,0 0,17 0,0 0,-17 0,35 0,-18 0,36 0,-36 0,0 0,0 0,18 0,-35 0,35 0,-18 0,18 0,-18 0,18 0,0 0,0 0,-18 0,36 0,-53 0,70 0,-35 0,-18 0,18 0,0 0,35 0,-17 0,34 0,-69 0,69 0,-16 0,-19 0,18 0,-35 0,0 0,0 0,18 0,-18 0,0 0,-1 0,37 0,-72 0,1 0,53 0,-36 0,18 0,-18 0,18 0,-18 0,18 0,-35 0,35 0,-18 0,0 0,0 0,-17 0,35 0,-35 0,-1 0,36 0,0 0,0 0,-18 0,1 0,34 0,-17 0,0 0,-18 0,36 0,17 0,-53 0,36 0,-18 0,17 0,-17 0,-17 0,34 0,-17 0,-18 0,36 0,-54 0,1 0,35 0,-35 0,35 0,-18 0,18 0,-18 0,18 0,0 0,17 0,-17 0,0 0,-35 0,35 0,-36 0,19 0,-19 0,19 0,17 0,35 0,-53 0,18 0,53 0,0 0,-1 0,19 0,-18 0,-36 0,71 0,-35 0,0 0,-18 0,-17 0,17 0,-35 0,0 0,0 0,35 0,-35 0,17 0,1 0,-18 0,0 0,-18 0,18 0,-35 0,-1 0,19 0,-19 0,1 0,17 0,-17 0,-1 0,1 0,35 0,-18 0,18 0,-18 0,1 0,-1 0,18 0,0 0,-18 0,0 0,-17 0,35 0,-35 0,52 0,-35 0,36 0,-18 0,53 0,-53 0,35 0,-18 0,19 0,16 0,-52 0,36 0,-19 0,18 0,-35 0,53 0,0 0,0 0,0 0,17 0,-52 0,-1 0,-35 0,1 0,-1 0,-17 0,17 0,-17 0,17 0,-18 0,19 0,34 0,-34 0,16 0,-16 0,17 0,-36 0,19 0,-19 0,1 0,0 0,-1 0,18 0,-17 0,0 17,-18 1,0 0,0 17,0-18,0 1,0 17,0-17,0 0,0-1,0 19,0-19,0 1,-18-1</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5T10:20:01.4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26652 10231,'-17'0,"-1"0,0 0,-17 0,18 0,-1 0,0 0,1 0,-1-18,0 18,18-18,-17 1,-1-1,0 0,1 1,-1 17,18-18,-17 0,17 1,0-1,-36 1,36-1,-17 18,-1-35,0 17,1 0,-1 1,18-1,-18 0,1 18,-1-17,0-1,1 1,-1-1,18 0,-17 18,-1-17,0 17,1-18,17 0,-18 1,0-1,18 0,-17 1,-1 17,0-18,1 0,-1 1,1-18,17 17,0 0,-18 18,0-17,1-1,-1 0,0 1,-17-19,35 19,-18 17,1-18,-18-17,17 17,0 1,18-1,-17 0,-1 18,18-17,-18-1,18 0,-17 1,-1-1,0 1,1 17,-1-18,18 0,-18 1,1-1,-1 0,1 1,-1 17,18-18,-18-17,-17 17,17-17,1 17,17 1,-18 17,-17-36,17 19,1-1,-19 0,19 18,-1-35,18 17,-18 1,1-1,-1 1,0 17,1-18,17-17,0 17,-18 0,1 1,-1-1,0 18,1-18,-1 1,-17-1,-1 1,19-1,-1 0,0 1,1-1,-1 18,18-18,-17 1,-1-1,0 0,1 1,-1 17,0-18,18 0,-35-17,17 0,1 17,-1 1,1-36,-1 35,0-17,1 17,17 1,-18-1,18 0,-18 1,18-1,-17 18,-1-18,0 1,18-1,0 0,-17 1,-18-1,35 1,-18-1,-17-17,17 17,0 0,18 1,-17 17,17-18,-36-17,19 17,17 0,-18 1,0 17,1-18,-1 1,1 17,-1-18,0-53,1 54,-1-1,0 0,1 18,-1-17,0 17,18-18,-17 18,-18-17,17 17,0-18,-17 18,17-18,1 1,-1-1,0 18,1 0,-1-18,1 18,-1 0,0 0,1 0,-1-17,0-1,1 0,-1 18,0-17,-17 17,0-18,0 1,17-1,0 0,1 1,-1-1,0 0,1 1,-1-1,0 0,-17 1,18 17,17-18,-18 0,0 1,1 17,-1-18,0 1,18-1,-17 18,-1 0,0-18,1 1,-1-1,1 0,17 1,-18 17,0-18,1 0,-1 1,0-1,1 1,-1-1,0-17,-17-1,17-17,1 53,-1-17,18-1,-17 1,-1-1,0 0,18 1,-17-1,17 0,-18 1,0-1,1 0,-1 18,0-17,18-1,-17 0,-1 1,1-18,-1 17,0 18,1-18,-1 1,18-1,-18 0,-17-17,35 17,-18 18,1-17,-1-36,1 35,-19-17,19 0,17 17,0 0,-18 1,0-1,1 18,-1-35,0 17,18 1,-17-19,-1 36,18-17,-18-1,1 0,-1-17,1 17,-1 1,0-36,1 35,-1 18,0-35,1 35,-1-18,0 1,1-1,-1 0,1 1,17-1,-18 18,0 0,1-35,-1 35,0-18,1 18,-1-17,0-1,-17 18,18 0,-1 0,0-18,18 1,-17 17,-1 0,0 0,1 0,-1-18,0 18,1-18,-1 1,0-1,1 18,-1-17,1-1,-1 0,0 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5T10:20:04.3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23707 7532,'17'0,"1"0,0 17,17 1,-35 0,18-18,17 17,-18 1,1 0,0-1,-1-17,19 36,-36-19,35 1,-17-1,-1 1,1 0,17 17,-17-35,-18 18,17-1,1 1,0 0,-1-1,19 19,-19-36,-17 17,18-17,-1 0,19 18,-19-18,1 17,0 19,17-36,-17 0,-1 17,19 1,-1 0,-18-1,1 1,0-18,17 18,-35-1,18 1,17-1,-17 1,-1 0,18 17,1-17,-19-1,1-17,0 18</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4:13.0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15822 14711,'0'-18,"-18"18,1 0,-36 0,35 0,-35 0,36 0,-1 0,-17 0,0 0,-18 0,35 0,-17 0,17 0,-17 0,17 0,-17 0,17 0,1 0,-1 0,0 0,1 0,-19 0,1 0,17 0,1 0,-1 0,1 0,-1 0,0 0,1 0,-19 0,19 0,-1 0,-17 0,17 18,1-18,-1 0,-17 0,-1 0,1 0,0 0,-1 17,19-17,-1 0,1 0,-1 0,0 0,1 0,-1 0,0 0,-17 0,17 0,1 0,-18 0,-1 18,19-18,-19 0,19 0,-1 0,-17 35,17-35,1 0,-36 0,35 0,0 0</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5T10:20:05.7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24430 8290,'35'0,"0"18,-35 0,18-1,17 1,-17-1,17 19,-17-36,17 0,0 17,-17-17,-18 18,18 0,-1-1,1 1,0 0,-1-18,1 17,0 19,-1-36,1 0</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5T10:20:12.8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22878 6509,'-18'0,"0"0,1 17,-1 1,0 0,-17 17,35-17,-17-1,-1 36,-17-18,17-17,0 0,1 17,-1-35,0 18,1-1,-1 1,1-18,-1 18,-17-1,-18 1,35-1,0 1,1 0,-1-18,18 17,-18-17,1 0,-18 18,17-18,0 0,-17 18,17-18,1 0,-1 0,-17 0,17 0,1 0,-1 17,0-17,1 0,-1 0,0 0,1 0,-1 0,0 0,1 0,-54 18,54-18,-19 0,19 0,-1 0,0 0,1 0,-1 0,0 0,-17 18,18-1,17 1,0-1,35-17,-18 0,1 0,0 0,17 0,-17 0,-1 0,19 0,-19 0,1 0,0 0,-1 0,1 0,-1 0,1 0,17 0,-17 0,0 0,17 0,-17 0,-1 0,1 0,35 0,-36 0,1-17,0 17,-1 0,1 0,0 0,-18-18,17 18,18-17,-17 17,17 0,-17 0,17-18,-35 0,18 18,0 0,17-17,-17-1,-1 18,1-18,-18 1,17-1,1 0,17 1,-17 17,0-18,-1-17,19 0,-36 17,17 0,-17 1,0-19,0 19,18 17,-1-18,1 1,0-1,-1 0,-17 1,18-1</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5T10:20:15.9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22737 7091,'0'17,"17"1,-17 0,18-18,-1 0,1 17,0-17,-1 0,-17-17,0-19,0 19,0-18,0 17,0 0,-17 1,-1 17,0 0,1 0,-1 0,1 17,-1-17,0 18,18 0,0 17,0-18,0 1,0 0,0-1,0 1,18-18,0 18,-1-18,-17-18,35 0,-17 1,-18-1,0 0,18 1,-1-36,1 35,0 18</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5T10:20:21.0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22895 7126,'-35'0,"0"0,17 0,-17 0,17 0,18 18,-17-1,52 1,0-18,-17 0,-1 0,1 0,17 0,-17 0,-18-18,0 1,0-1,-18 0,18 1,-17 17</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5T10:20:34.4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25859 17057,'17'-18,"1"18,0 0,-1 0,1 0,-1 0,1 0,0 0,-1 0,19 0,-19 0,1 0,17 0,-17 0,-1 0,1 0,17 0,-17 0,0 0,17 0,-17 0,-1 0,1 0,17 0,-17 0,-1 0,1 18,-18-1,0 1,0 0,35 17,-35-17,0 17,0-17,0 17,0 0,0-17,0-1,0 19,18-19,-18 1,18 0,-18-1,-18-34,0-1,1 0,-19 18,19 0,17-17,-53 17,35 0,1 0,-1 0,-17 0,-1 0,-17 0,36 0,-1 0,-17 0,17 0,1 0,-1 0,-17 0,17 0,-17-18,17 18,-17 0,17-18,1 1,-1 17,0 0,1 0,17-18,0-17,0 17,0 1,0-1,0 0,0 1,0-1,17 18,1 0,17 0,1 0,-19 0,18 0,-17 0,0 0,17 0,-17 0,-1 0,1 0,35 0,-36 0,19 0,-19 0,1 0,17 18,-17-18,0 0,52 0,-52 0,-1 0,19 0,-19 0,1 0,17 0,-17 0,0 0,-1 0,1 17,-18 36,0-35,0 17,0-17,0-1,0 1,0 0,0-1,0 1,-18 0,1-18,-1 0,0 0,1 0,-1 0,0 0,1 0,-19 0,1 0,18 0,-1 0,-17 0,17 0,-17 0,17 0,0 0,-17 0,17 0,1 0,-1 0,-17 0,17 0,1 0,-19 0,19 0,-1 0,0 0,1 0,-1 0,1 0,-1 0,-17 0,17 0,0 0,1 0,-1-18,0 0,1 18,17-35,0 17,0 1,0-1,0-17,0 17,0-17,0 17,0 1,0-1,0 0,0 1,17-1,1 18,17 0,-17 0,0 0,17 0,-17 0,-1 0,1 0,-1 0,1 0,17 0,1 0,-19 0,1 0,0 0,-1 0,18 0,-17 0,17 0,-17 0,0 0,-1 0,19 0,-19 0,1 0,17 0,-17 0,-1 0,1 0,0 0,-1 0,1 0,0 0,17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4:15.2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13406 14993,'17'0,"1"0,35 0,-36 0,36 0,-35 0,0 0,17 0,-17 0,-1 0,18 0,1 0,-1 0,-17 0,17 0,-17 0,-1 0,1 0,17-18,0 18,-17 0,17 0,18 0,-35 0,-1 0,1 0,0 0,-1 0,1 0,17-17,-17 17,0 0,17 0,-17 0,-1 0,36-18,-18 18,-17 0,53-17,-54-1,18 18,-17 0,17-18,-17 18,0 0,-1 0,1 0,0 0,-1 0,1 0,-1 0,19-17,-19 17,1 0,17 0,-17 0,0 0,-1 0,19 0,-36-18,17 18,36 0,-35 0,-1 0,19-35,-19 35,1 0,0 0,17 0,-18 0,19 0,17 0,-36 0,19 0,-19 0,1 0,52 0,-52 0,35 0,-35 0,17 0,0 0,-17 0,-1 0,19 0,-1 0,-17 0,17 0,-17 17,-1-17,36 0,-35 0,-1 0,36 18</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4:18.3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11906 14534,'0'-17,"36"17,34 0,-17 0,0 0,17 0,-17 0,0 0,36 0,-37 0,54 0,0 0,-35 0,17 0,18-35,-71 35,36 0,17 0,-53 0,18 0,0 0,35 0,-35 0,0 0,35 0,-17 0,-54 0,36 0,-35 0,-1 0,19 0,-19 0,1 0,0 0,17 0,-17 0,-1 0,18 0,-17 0,17 0,18 0,-35 0,0 0,-1 0,1 0,-106 0,-53 0,35 17,-18-17,18 18,18-18,18 0,-19 0,54 0,-18 0,0 17,0-17,18 0,-53 0,17 0,-17 0,53 0,0 0,17 0,0 0,1 0,-19 0,19 0,-1 0,-17 0,17 0,1 0,-36 0,35 0,0 0,-17 0,18 18,-1-18,0 0,18 18,-35 17,17-17,1-18,-1 0,0 0,1 17,17 1,0 0,0-1,17 1,36-18,-17 35,-19-35,1 0,0 0,-1 0,18 0,-17 0,17 0,18 0,-17 0,52 0,-35 0,0 0,17 0,1 0,-1 0,-52 0,17 0,18 0,-18 0,18 0,-17 0,-1 0,0 0,-17 0,17 0,-17 0,17 0,18 0,-18 0,18 0,-35-18</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4:30.8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13282 3810,'53'0,"-35"0,-1 0,36 0,-35 0,17 0,0 0,-17 0,35 0,-18 0,-17 0,17 0,0 0,18 0,-17 0,34 0,-35 0,54 0,-36 0,-18 0,18 0,0 0,0 0,-36 0,36 0,-35 0,-1 0,1 0,0 0,-1 0,19 0,-1 0,-17 0,-1 0,1 0,-1 0,19 0,-19 0,19 0,-19 0,1 0,0 0,-1 0,1 0,-1 0,1 0,35 0,-35 0,35 0,17 0,-52 0,-1 0,1 0,17 0,-17 0,17 35,-17-35,0 0,17 18,18-18,-18 0,36 18,-1-18,-52 0,17 0,18 0,-18 0,18 0,-18 0,18 0,-17 0,-1 0,0 0,-17 0,17 0,-17 0,-1 0,19 0,-19 0,1 0,0 0,-1 0,1 0,17 0,0 0,1 0,-19 0,36 0,-35 0,17 0,0 0,36 0,-36 0,18 0,-18 0,36 0,-53 0,17 0,-17 0,17 0,0 0,0 0,1 0,-1 0,0 0,36 0,-54 0,36 0,-35 0,35 0,-35 0,-1 0,18 0,-17 0,0 0,-1 0,1 0,0 0,-1 0,1 0,17 0,0 0,1 0,-19 0,1 0,0 0,17 0,-17 0,-1 0,19 0,-19 0,1 0,-1 0,1 0,0 0,-1 35,1-35,17 0,-17 0,0 0,17 0,-18 0,1 0,0 0,17 0,-17 0,-1 0,19 0,-19 0,1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4:50.3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19121 3775,'52'0,"1"0,18 0,-36 0,53 0,-70 0,17 0,-17 0,0 0,-1 0,19 0,-19 0,1 0,17 0,-17 0,-1 0,36 0,-35 0,0 0,17 0,0 0,-17 0,17 0,-17 0,17 0,0 0,-17 0,0 0,17 0,0 0,-17 0,35 0,-36 0,54 0,-36 0,18 0,-35 0,52 0,-35 0,-17 0,0 0,17 0,18 0,-35 0,35 0,-18 0,-18 0,36 0,-17 0,-1 0,-17 0,52 0,-52 0,-1 0,19 0,-19 0,1 0,0 0,17 0,-18 0,1 0,17 0,1 0,-19 0,19 0,-1 0,0 0,-17 0,-1 0,1 0,35 0,-35 0,17 0,-17 0,-1 0,1 0,17 0,-17 0,-1 0,19 0,-19 0,1 0,0 0,-1 0,1 0,-1 0,1 0,0 0,-18 17,0 19,0-19,0 1,0 17,0-17,0-1,-18-17,0 0,1 0,-1 0,1 0,-1 0,0 0,1 0,-19 0,19 0,-36 0,35 0,1 0,-1 0,-35 0,35 0,-17 0,17 0,1 0,-1 0,-17 0,0 0,-1 0,19 0,-1 0,0 0,-35 0,36 0,-36 0,18 0,-1 0,19 0,-1 0,0 0,1 0,-1 0,1 0,-1 0,-17 0,17 0,0 0,-17 0,17 0,1 0,-1 0,-17 0,17 0,1 0,-19 0,19 0,-1 0,0 0,1 0,-19 0,19 0,-18 0,17 0,-17 0,17 0,0 0,-17 0,17 0,-17 0,18 0,-1 0,0 0,1 0,-1 0,0 0,-17 0,17 0,1 0,-18 0,17 18,0-18,1 0,-1 0,0 0,1 0,-1 0,-17 0,17 0,0 0,-17 0,18 0,-1 0,0 0,1 0,-1 0,0 0,1 0,-19 0,19 0,-1 0,18 18,-17-1,-1-17,0 18,1-18,-1 0,0 0,1 18,-1-18,0 0,-17 17,18-17,-1 0,-17 36,17-36,0 0,1 0,17-18,0-17,0 17,0 0,0-17,0 17,0 1,0-1,0-35,0 36,0-19,0 19,0-1,0 0,0-17,-18 35,0-17,18-1,-35 0,0 18,17 0,1 0,-1-17,0-1,1 18,-1 0,0-18</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5:02.1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24571 3863,'18'0,"17"0,-17 0,34 0,-34 0,0 0,-1 0,1 0,0 0,17 0,0 0,-17 0,17 0,18 0,-35 0,35 0,-18 0,18 0,-36 0,1 0,17 0,1 0,-19 0,19 0,-19 0,1 0,-1 0,19 0,-19 0,1 0,17 0,-17 0,0 0,17 0,-18 0,1 0,0 0,-1 0,1 0,0 0,-1 0,19 0,-19 0,1 0,17 0,-17 0,17 0,18 0,-35 0,35 0,-18 0,18 0,-18 0,18 0,-18 0,-17 0,17 0,-17 0,-1 0,19 0,-1 0,-17 0,35 0,-18 0,18 0,-18 0,36 0,-19 0,37 0,-19 0,18 0,18 0,-35 0,35 0,-18 0,18 0,-53 0,52 0,-16 0,-19 0,-35 0,54-18,-36 18,-36 0,1 0,17 0,-17 0,-1 0,1 0,35 0,0 0,-36 0,1 0,0 0,17 0,-17 0,-1 0,19 0,-19 0,19 0,-1 0,-18 0,1 0,17 0,-17 0,0 0,35 0,-18 0,0 0,-17 0,17 0,0 0,-17 0,35-17,-36 17,1 0,0 0,35-18,-36 18,1 0,0 0,-1 0,1 0,0 0,17 0,-18 0,-17-18,0 54,0-19,0 36,0-35,18-1,-18 1,0 17,-18-35,1 0,-54 0,54 0,-36 0,35 0,-35 0,18 0,-18 0,35 0,1 0,-19 0,19 0,-1 0,-17 0,17 0,1 0,-1 0,-17 0,-1 18,1-18,17 0,-17 18,0-18,17 0,1 0,-19 0,1 0,0 17,17-17,0 0,1 0,-18 18,35 0,-18-18,0 0,-17 17,17-17,-17 0,17 0,-17 0,0 0,-36 0,18 0,36 0,-1 0,1 0,-19 0,19 0,-1 0,-17 18,17-18,0 0,1 0,-1 0,-35 18,18-18,0 17,-36 1,18-18,18 0,17 0,1 0,-36 0,17 0,19 0,-18 0,17 0,-17 0,17 0,0 0,1 0,-36 0,35 0,-35 0,36 0,-1 0,-35 0,35 0,1 0,-19 0,1 17,0-17,17 0,-17 0,-36 0,54 0,-54 0,54 0,-19 0,1 0,-36 0,54 0,-71 0,70 0,0 0,1 0,-1 0,0 0,1 0,-18 0,17 0,0 0,-17 0,17 0,-17 0,-18 0,36 0,-1 0,-17 0,-1 0,1 0,17 0,1 0,-1 0,-17 0,17 0,1 0,-1 0,0 0,1 0,-1 0,0 0,1 0,-1 0,0-17,1 17,-36-18,18 18,17 0,-17-17,17-1,-17 0,17 1,1 17,-1 0,-35-18,35 18,1-35,-1 35,-17-18,17 0,-17 18,17 0,1 0,17-17,-18 17,0-18,1 0,-1 1,0-1,18 1,0-1,0 0,-17 1,17-1,0 0,0 1,0-1,0 0,0 1,0-1,0 1,17-36,1 53,17-18,18 18,-18 0,36-18,-18 18,-35 0,17 0,18 0,-36 0,1 0,53-17,-54 17,36 0,18 0,-36-36,18 36,-18 0,71 0,-35 0,-36-17,18 17,-36 0,1 0,17 0,1 0,-19 0,19 0,-1 0,-18 0,19 0,-1 0,0 0,1 0,-19 0,18 0,1 0,-19 0,19 0,-1 0,36 0,-54 0,18 0,1 0,34 0,-52 0,0 0,34 0,-16 0,-1 0,-17 0,17 0,18 0,-18 0,18 0,-18 0,1 0,-1 0,-17 0,-1 0,1 0,17 0,0 0,1 0,17 0,-18 0,-18 0,54-18,-53 18,35 0,-18 0,18 0,-36 0,19 0,-19 0,1 0,0 0,17 0,-17 0,-1 0,18 0,-17 0,17 0,1 0,-1 0,-17 0,-1 0,1 0,-1 0,1 0,35 0,-18 0,1 0,-19 0,36 0,-35 0,-1 0,1 0,17 0,-17 0,17 0,1 0,-19 0,36 0,-35 0,-1 0,19 0,-19 0,1 0,0 0,17 0,-18 0,1 0,17 0,-17 0,17 0,1 0,-19 0,1 0,17 0,-17 0,-1 0,19 0,-19 0,1 0,0 0,17 0,-17 0,-1 0,18 0,-17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5:14.4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12806 5009,'17'0,"36"0,-35 0,53 0,-54 0,1 0,17 0,-17 0,17 0,0 0,1 0,-1 0,-17 0,-1 0,1 0,17 0,-17 0,-1 0,36 0,-35 0,0 0,17 0,-18 18,1-18,35 0,-35 0,-1 0,36 0,-17 0,-1 0,-18 0,1 0,17 0,-17 0,0 0,52 0,-17 0,18 0,-18 0,-18 0,35 0,-17 0,-17 0,17 0,-36 0,18 0,1 0,-19 0,19 0,-1 0,-17 0,-1 0,18 0,1 0,-19 0,36 0,-35 0,17 0,18 0,0 0,-18 0,36 0,-36 0,36 0,-54 0,19 0,-19 0,1 0,0 0,17 0,-18 0,1 18,17-18,-17 0,0 0,-1 17,-17 1,0 0,0-1,-17-17,-19 0,1 0,0 0,17 0,-17 0,0 0,-36 0,53 0,-17 0,18 0,-1 0,-35 0,35 0,1 0,-19 0,19 0,-1 0,0 18,-34 0,52-1,-18 1,0-1,1-17,-1 18,-17-18,-18 0,0 35,18-35,-18 18,-18-18,18 0,18 0,17 0,-52 0,17 0,18 0,-18 0,17 0,-17 0,36 0,-1 0,1 0,-19 0,19 0,-1 0,-17 0,17 0,0 0,1 0,-1 0,1 0,-1 0,0 0,-17 0,17 0,-17 0,17 0,1 0,-1 0,0 0,-17 0,18 0,-1 0,-17 0,17 0,0 0,1 0,-36 0,35 0,-17 0,0 0,17 0,-53 18,54-18,-36 0,18 17,-1-17,19 0,-1 0,-17 0,17 0,0 0,-17 0,18-17,17-1,0 0,0-17,0 17,0 1,0-1,0 1,0-1,0 0,0 1,0-1,0 0,0 1,0-1,0-17,0 17,0 1,0-1,0 0,0 1,0-1,0 0,0-17,0 17,0 1,0-18,0 17,0 0,17 1,18 17,-17 0,35 0,-18 0,-17 0,35 0,-35 0,52 0,-52 0,17 17,0-17,36 0,-36 18,53-18,-70 0,35 0,-36 0,54 0,-36 0,1 0,-19 0,1 0,17 0,-17 0,-1 0,1 0,0 0,-1 0,1 0,0 0,-1 0,1 0,0 0,-1 0,18 0,-17 0,0 0,-1 0,1 0,0 0,-1 0,36 0,-35 0,-1 0,1 0,0 0,-1 0,19 0,-19 0,1 0,0 0,-1 0,19 0,-19 0,1 0,-1 0,19 0,-19 0,1 0,17 0,-17 0,0 0,-1 0,1 0,17 0,-17 0,17 0,-17 0,-1 0,19 0,-19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4-01-11T08:15:55.9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21749 4957,'53'0,"-36"0,1 0,35 0,-35 0,-1 0,1 0,-1 0,1 0,0 0,-1 0,19 0,-19 0,1 0,17 0,-17 0,17 0,0 0,-17 0,35 0,-35 0,17 0,0 0,-17 0,17 0,0 0,-17 0,35 0,-35 0,-1 0,36 0,-35 0,-1 0,19 0,-1 0,-17 0,17 0,-18 0,1 0,0 0,-1 0,1 0,0 0,-1 0,19 0,-19 0,1 0,17 0,-17 0,-1 0,1 0,0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CF4C92-7173-4DB9-86C9-01A3FF2EBEE7}" type="datetimeFigureOut">
              <a:rPr lang="en-IN" smtClean="0"/>
              <a:t>18-01-2024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A12E6F-72D8-4D83-95B8-A184F182DE64}" type="slidenum">
              <a:rPr lang="en-IN" smtClean="0"/>
              <a:t>‹#›</a:t>
            </a:fld>
            <a:endParaRPr lang="en-IN"/>
          </a:p>
        </p:txBody>
      </p:sp>
    </p:spTree>
    <p:extLst>
      <p:ext uri="{BB962C8B-B14F-4D97-AF65-F5344CB8AC3E}">
        <p14:creationId xmlns:p14="http://schemas.microsoft.com/office/powerpoint/2010/main" val="337208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382304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666676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025960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689816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213FC-66C6-4930-AAD8-6C0E37E6E5CB}"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191694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F213FC-66C6-4930-AAD8-6C0E37E6E5CB}"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892962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F213FC-66C6-4930-AAD8-6C0E37E6E5CB}" type="datetimeFigureOut">
              <a:rPr lang="en-US" smtClean="0"/>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4246048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F213FC-66C6-4930-AAD8-6C0E37E6E5CB}" type="datetimeFigureOut">
              <a:rPr lang="en-US" smtClean="0"/>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315670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213FC-66C6-4930-AAD8-6C0E37E6E5CB}" type="datetimeFigureOut">
              <a:rPr lang="en-US" smtClean="0"/>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74701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213FC-66C6-4930-AAD8-6C0E37E6E5CB}"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69538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213FC-66C6-4930-AAD8-6C0E37E6E5CB}"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352868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213FC-66C6-4930-AAD8-6C0E37E6E5CB}" type="datetimeFigureOut">
              <a:rPr lang="en-US" smtClean="0"/>
              <a:t>1/18/2024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5E5CB-9241-4665-889D-78B918CC363E}" type="slidenum">
              <a:rPr lang="en-US" smtClean="0"/>
              <a:t>‹#›</a:t>
            </a:fld>
            <a:endParaRPr lang="en-US"/>
          </a:p>
        </p:txBody>
      </p:sp>
    </p:spTree>
    <p:extLst>
      <p:ext uri="{BB962C8B-B14F-4D97-AF65-F5344CB8AC3E}">
        <p14:creationId xmlns:p14="http://schemas.microsoft.com/office/powerpoint/2010/main" val="3473006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45.emf"/><Relationship Id="rId18" Type="http://schemas.openxmlformats.org/officeDocument/2006/relationships/customXml" Target="../ink/ink7.xml"/><Relationship Id="rId26" Type="http://schemas.openxmlformats.org/officeDocument/2006/relationships/customXml" Target="../ink/ink11.xml"/><Relationship Id="rId39" Type="http://schemas.openxmlformats.org/officeDocument/2006/relationships/image" Target="../media/image58.emf"/><Relationship Id="rId3" Type="http://schemas.microsoft.com/office/2007/relationships/hdphoto" Target="../media/hdphoto7.wdp"/><Relationship Id="rId21" Type="http://schemas.openxmlformats.org/officeDocument/2006/relationships/image" Target="../media/image49.emf"/><Relationship Id="rId34" Type="http://schemas.openxmlformats.org/officeDocument/2006/relationships/customXml" Target="../ink/ink15.xml"/><Relationship Id="rId7" Type="http://schemas.openxmlformats.org/officeDocument/2006/relationships/image" Target="../media/image42.emf"/><Relationship Id="rId12" Type="http://schemas.openxmlformats.org/officeDocument/2006/relationships/customXml" Target="../ink/ink4.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17.xml"/><Relationship Id="rId2" Type="http://schemas.openxmlformats.org/officeDocument/2006/relationships/image" Target="../media/image40.png"/><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44.emf"/><Relationship Id="rId24" Type="http://schemas.openxmlformats.org/officeDocument/2006/relationships/customXml" Target="../ink/ink10.xml"/><Relationship Id="rId32" Type="http://schemas.openxmlformats.org/officeDocument/2006/relationships/customXml" Target="../ink/ink14.xml"/><Relationship Id="rId37" Type="http://schemas.openxmlformats.org/officeDocument/2006/relationships/image" Target="../media/image57.emf"/><Relationship Id="rId5" Type="http://schemas.microsoft.com/office/2007/relationships/hdphoto" Target="../media/hdphoto8.wdp"/><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12.xml"/><Relationship Id="rId36" Type="http://schemas.openxmlformats.org/officeDocument/2006/relationships/customXml" Target="../ink/ink16.xml"/><Relationship Id="rId10" Type="http://schemas.openxmlformats.org/officeDocument/2006/relationships/customXml" Target="../ink/ink3.xml"/><Relationship Id="rId19" Type="http://schemas.openxmlformats.org/officeDocument/2006/relationships/image" Target="../media/image48.emf"/><Relationship Id="rId31" Type="http://schemas.openxmlformats.org/officeDocument/2006/relationships/image" Target="../media/image54.emf"/><Relationship Id="rId4" Type="http://schemas.openxmlformats.org/officeDocument/2006/relationships/image" Target="../media/image41.png"/><Relationship Id="rId9" Type="http://schemas.openxmlformats.org/officeDocument/2006/relationships/image" Target="../media/image43.emf"/><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52.emf"/><Relationship Id="rId30" Type="http://schemas.openxmlformats.org/officeDocument/2006/relationships/customXml" Target="../ink/ink13.xml"/><Relationship Id="rId35" Type="http://schemas.openxmlformats.org/officeDocument/2006/relationships/image" Target="../media/image56.emf"/></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47.jpeg"/><Relationship Id="rId4" Type="http://schemas.microsoft.com/office/2007/relationships/hdphoto" Target="../media/hdphoto9.wdp"/></Relationships>
</file>

<file path=ppt/slides/_rels/slide3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63.emf"/><Relationship Id="rId3" Type="http://schemas.openxmlformats.org/officeDocument/2006/relationships/image" Target="../media/image57.png"/><Relationship Id="rId7" Type="http://schemas.openxmlformats.org/officeDocument/2006/relationships/image" Target="../media/image60.emf"/><Relationship Id="rId12" Type="http://schemas.openxmlformats.org/officeDocument/2006/relationships/customXml" Target="../ink/ink22.xml"/><Relationship Id="rId17" Type="http://schemas.openxmlformats.org/officeDocument/2006/relationships/image" Target="../media/image65.emf"/><Relationship Id="rId2" Type="http://schemas.openxmlformats.org/officeDocument/2006/relationships/image" Target="../media/image56.png"/><Relationship Id="rId16"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customXml" Target="../ink/ink19.xml"/><Relationship Id="rId11" Type="http://schemas.openxmlformats.org/officeDocument/2006/relationships/image" Target="../media/image62.emf"/><Relationship Id="rId5" Type="http://schemas.openxmlformats.org/officeDocument/2006/relationships/image" Target="../media/image59.emf"/><Relationship Id="rId15" Type="http://schemas.openxmlformats.org/officeDocument/2006/relationships/image" Target="../media/image64.emf"/><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61.emf"/><Relationship Id="rId14" Type="http://schemas.openxmlformats.org/officeDocument/2006/relationships/customXml" Target="../ink/ink2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microsoft.com/office/2007/relationships/hdphoto" Target="../media/hdphoto14.wdp"/><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microsoft.com/office/2007/relationships/hdphoto" Target="../media/hdphoto15.wdp"/></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commons.wikimedia.org/wiki/File:Thrust-force-simple.sv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xmlns="" id="{98058B23-DDE2-4F62-9A2E-46739C3C685F}"/>
              </a:ext>
            </a:extLst>
          </p:cNvPr>
          <p:cNvSpPr>
            <a:spLocks noGrp="1"/>
          </p:cNvSpPr>
          <p:nvPr>
            <p:ph type="title"/>
          </p:nvPr>
        </p:nvSpPr>
        <p:spPr/>
        <p:txBody>
          <a:bodyPr/>
          <a:lstStyle/>
          <a:p>
            <a:pPr algn="ctr"/>
            <a:r>
              <a:rPr lang="en-US" dirty="0">
                <a:solidFill>
                  <a:srgbClr val="C00000"/>
                </a:solidFill>
                <a:latin typeface="Marcellus" panose="020E0602050203020307" pitchFamily="34" charset="0"/>
              </a:rPr>
              <a:t/>
            </a:r>
            <a:br>
              <a:rPr lang="en-US" dirty="0">
                <a:solidFill>
                  <a:srgbClr val="C00000"/>
                </a:solidFill>
                <a:latin typeface="Marcellus" panose="020E0602050203020307" pitchFamily="34" charset="0"/>
              </a:rPr>
            </a:br>
            <a:endParaRPr lang="en-US" dirty="0"/>
          </a:p>
        </p:txBody>
      </p:sp>
      <p:sp>
        <p:nvSpPr>
          <p:cNvPr id="3" name="Subtitle 2">
            <a:extLst>
              <a:ext uri="{FF2B5EF4-FFF2-40B4-BE49-F238E27FC236}">
                <a16:creationId xmlns:a16="http://schemas.microsoft.com/office/drawing/2014/main" xmlns="" id="{6D9CEDE5-3115-42FB-90A3-0727B8EEECC0}"/>
              </a:ext>
            </a:extLst>
          </p:cNvPr>
          <p:cNvSpPr>
            <a:spLocks noGrp="1"/>
          </p:cNvSpPr>
          <p:nvPr>
            <p:ph idx="1"/>
          </p:nvPr>
        </p:nvSpPr>
        <p:spPr>
          <a:xfrm>
            <a:off x="178981" y="396655"/>
            <a:ext cx="12013019" cy="4917758"/>
          </a:xfrm>
        </p:spPr>
        <p:txBody>
          <a:bodyPr anchor="ctr">
            <a:normAutofit/>
          </a:bodyPr>
          <a:lstStyle/>
          <a:p>
            <a:pPr marL="0" indent="0" algn="ctr">
              <a:buNone/>
            </a:pPr>
            <a:r>
              <a:rPr lang="en-US" sz="4400" dirty="0" smtClean="0">
                <a:solidFill>
                  <a:schemeClr val="accent5">
                    <a:lumMod val="75000"/>
                  </a:schemeClr>
                </a:solidFill>
                <a:effectLst>
                  <a:outerShdw blurRad="38100" dist="38100" dir="2700000" algn="tl">
                    <a:srgbClr val="000000">
                      <a:alpha val="43137"/>
                    </a:srgbClr>
                  </a:outerShdw>
                </a:effectLst>
                <a:latin typeface="Marcellus" panose="020E0602050203020307" pitchFamily="34" charset="0"/>
              </a:rPr>
              <a:t>Name of Course: Engineering Mechanics </a:t>
            </a:r>
          </a:p>
          <a:p>
            <a:pPr marL="0" indent="0" algn="ctr">
              <a:buNone/>
            </a:pPr>
            <a:r>
              <a:rPr lang="en-US" sz="4800" dirty="0" smtClean="0">
                <a:solidFill>
                  <a:schemeClr val="accent5">
                    <a:lumMod val="75000"/>
                  </a:schemeClr>
                </a:solidFill>
                <a:latin typeface="Marcellus" panose="020E0602050203020307" pitchFamily="34" charset="0"/>
              </a:rPr>
              <a:t>Course code: </a:t>
            </a:r>
            <a:r>
              <a:rPr lang="en-IN" sz="4800" dirty="0" smtClean="0">
                <a:solidFill>
                  <a:schemeClr val="accent5">
                    <a:lumMod val="75000"/>
                  </a:schemeClr>
                </a:solidFill>
                <a:latin typeface="Marcellus" panose="020E0602050203020307" pitchFamily="34" charset="0"/>
              </a:rPr>
              <a:t>216U06C104</a:t>
            </a:r>
            <a:endParaRPr lang="en-US" sz="4800" dirty="0">
              <a:solidFill>
                <a:schemeClr val="accent5">
                  <a:lumMod val="75000"/>
                </a:schemeClr>
              </a:solidFill>
              <a:latin typeface="Marcellus" panose="020E0602050203020307" pitchFamily="34" charset="0"/>
            </a:endParaRPr>
          </a:p>
          <a:p>
            <a:pPr marL="0" indent="0" algn="ctr">
              <a:buNone/>
            </a:pPr>
            <a:r>
              <a:rPr lang="en-US" sz="3600" b="1" dirty="0" smtClean="0">
                <a:solidFill>
                  <a:schemeClr val="accent4">
                    <a:lumMod val="75000"/>
                  </a:schemeClr>
                </a:solidFill>
                <a:latin typeface="Marcellus" panose="020E0602050203020307" pitchFamily="34" charset="0"/>
              </a:rPr>
              <a:t>Module 1: System of Forces </a:t>
            </a:r>
          </a:p>
          <a:p>
            <a:pPr marL="0" indent="0" algn="ctr">
              <a:buNone/>
            </a:pPr>
            <a:r>
              <a:rPr lang="en-US" sz="3600" dirty="0" smtClean="0">
                <a:solidFill>
                  <a:schemeClr val="accent4">
                    <a:lumMod val="75000"/>
                  </a:schemeClr>
                </a:solidFill>
                <a:latin typeface="Marcellus" panose="020E0602050203020307" pitchFamily="34" charset="0"/>
              </a:rPr>
              <a:t>				1.1 System of coplanar forces </a:t>
            </a:r>
          </a:p>
          <a:p>
            <a:pPr marL="0" indent="0" algn="ctr">
              <a:buNone/>
            </a:pPr>
            <a:endParaRPr lang="en-US" sz="3600" dirty="0" smtClean="0">
              <a:solidFill>
                <a:schemeClr val="accent4">
                  <a:lumMod val="75000"/>
                </a:schemeClr>
              </a:solidFill>
              <a:latin typeface="Marcellus" panose="020E0602050203020307" pitchFamily="34" charset="0"/>
            </a:endParaRPr>
          </a:p>
          <a:p>
            <a:pPr marL="0" indent="0" algn="ctr">
              <a:buNone/>
            </a:pPr>
            <a:r>
              <a:rPr lang="en-US" sz="3600" dirty="0" smtClean="0">
                <a:solidFill>
                  <a:schemeClr val="accent4">
                    <a:lumMod val="75000"/>
                  </a:schemeClr>
                </a:solidFill>
                <a:latin typeface="Marcellus" panose="020E0602050203020307" pitchFamily="34" charset="0"/>
              </a:rPr>
              <a:t>Faculty: Dr. Manish </a:t>
            </a:r>
            <a:r>
              <a:rPr lang="en-US" sz="3600" dirty="0" err="1" smtClean="0">
                <a:solidFill>
                  <a:schemeClr val="accent4">
                    <a:lumMod val="75000"/>
                  </a:schemeClr>
                </a:solidFill>
                <a:latin typeface="Marcellus" panose="020E0602050203020307" pitchFamily="34" charset="0"/>
              </a:rPr>
              <a:t>Deo</a:t>
            </a:r>
            <a:endParaRPr lang="en-US" dirty="0">
              <a:solidFill>
                <a:schemeClr val="accent4">
                  <a:lumMod val="75000"/>
                </a:schemeClr>
              </a:solidFill>
              <a:latin typeface="Marcellus" panose="020E0602050203020307" pitchFamily="34" charset="0"/>
            </a:endParaRPr>
          </a:p>
        </p:txBody>
      </p:sp>
      <p:pic>
        <p:nvPicPr>
          <p:cNvPr id="4" name="Picture 3">
            <a:extLst>
              <a:ext uri="{FF2B5EF4-FFF2-40B4-BE49-F238E27FC236}">
                <a16:creationId xmlns:a16="http://schemas.microsoft.com/office/drawing/2014/main" xmlns="" id="{8026AED6-E793-48A3-96AF-36A0D1FE2D70}"/>
              </a:ext>
            </a:extLst>
          </p:cNvPr>
          <p:cNvPicPr>
            <a:picLocks noChangeAspect="1"/>
          </p:cNvPicPr>
          <p:nvPr/>
        </p:nvPicPr>
        <p:blipFill>
          <a:blip r:embed="rId2"/>
          <a:stretch>
            <a:fillRect/>
          </a:stretch>
        </p:blipFill>
        <p:spPr>
          <a:xfrm>
            <a:off x="605" y="2219"/>
            <a:ext cx="566958" cy="6855781"/>
          </a:xfrm>
          <a:prstGeom prst="rect">
            <a:avLst/>
          </a:prstGeom>
        </p:spPr>
      </p:pic>
      <p:pic>
        <p:nvPicPr>
          <p:cNvPr id="5" name="Picture 4">
            <a:extLst>
              <a:ext uri="{FF2B5EF4-FFF2-40B4-BE49-F238E27FC236}">
                <a16:creationId xmlns:a16="http://schemas.microsoft.com/office/drawing/2014/main" xmlns="" id="{98F5ADD7-F579-4B31-B088-24730AEA76C9}"/>
              </a:ext>
            </a:extLst>
          </p:cNvPr>
          <p:cNvPicPr>
            <a:picLocks noChangeAspect="1"/>
          </p:cNvPicPr>
          <p:nvPr/>
        </p:nvPicPr>
        <p:blipFill>
          <a:blip r:embed="rId3"/>
          <a:stretch>
            <a:fillRect/>
          </a:stretch>
        </p:blipFill>
        <p:spPr>
          <a:xfrm>
            <a:off x="567563" y="0"/>
            <a:ext cx="209677" cy="5440680"/>
          </a:xfrm>
          <a:prstGeom prst="rect">
            <a:avLst/>
          </a:prstGeom>
        </p:spPr>
      </p:pic>
      <p:pic>
        <p:nvPicPr>
          <p:cNvPr id="11" name="Picture 10" descr="A close up of a sign&#10;&#10;Description automatically generated">
            <a:extLst>
              <a:ext uri="{FF2B5EF4-FFF2-40B4-BE49-F238E27FC236}">
                <a16:creationId xmlns:a16="http://schemas.microsoft.com/office/drawing/2014/main" xmlns=""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5239" y="5830821"/>
            <a:ext cx="868683" cy="647487"/>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xmlns="" id="{DA3B82F8-7F36-4AE6-A785-76BCA479C6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240" y="5828983"/>
            <a:ext cx="2655568" cy="663892"/>
          </a:xfrm>
          <a:prstGeom prst="rect">
            <a:avLst/>
          </a:prstGeom>
        </p:spPr>
      </p:pic>
    </p:spTree>
    <p:extLst>
      <p:ext uri="{BB962C8B-B14F-4D97-AF65-F5344CB8AC3E}">
        <p14:creationId xmlns:p14="http://schemas.microsoft.com/office/powerpoint/2010/main" val="1855703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609" y="0"/>
            <a:ext cx="2989521" cy="1325563"/>
          </a:xfrm>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Force </a:t>
            </a:r>
            <a:endParaRPr lang="en-IN" sz="4800" dirty="0">
              <a:solidFill>
                <a:schemeClr val="accent5">
                  <a:lumMod val="75000"/>
                </a:schemeClr>
              </a:solidFill>
              <a:latin typeface="Marcellus" panose="020E0602050203020307" pitchFamily="34" charset="0"/>
              <a:ea typeface="+mn-ea"/>
              <a:cs typeface="+mn-cs"/>
            </a:endParaRPr>
          </a:p>
        </p:txBody>
      </p:sp>
      <p:sp>
        <p:nvSpPr>
          <p:cNvPr id="5" name="TextBox 4"/>
          <p:cNvSpPr txBox="1"/>
          <p:nvPr/>
        </p:nvSpPr>
        <p:spPr>
          <a:xfrm>
            <a:off x="1333243" y="6300593"/>
            <a:ext cx="5811221" cy="369332"/>
          </a:xfrm>
          <a:prstGeom prst="rect">
            <a:avLst/>
          </a:prstGeom>
          <a:noFill/>
        </p:spPr>
        <p:txBody>
          <a:bodyPr wrap="square" rtlCol="0">
            <a:spAutoFit/>
          </a:bodyPr>
          <a:lstStyle/>
          <a:p>
            <a:r>
              <a:rPr lang="en-US" dirty="0" smtClean="0"/>
              <a:t>Fig. 3 Force system</a:t>
            </a:r>
            <a:r>
              <a:rPr lang="en-US" baseline="30000" dirty="0" smtClean="0"/>
              <a:t>[2]</a:t>
            </a:r>
            <a:endParaRPr lang="en-IN" baseline="30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8867"/>
            <a:ext cx="8151612" cy="459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397" y="273852"/>
            <a:ext cx="6291943" cy="283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15046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Particle and rigid body</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dirty="0" smtClean="0">
                <a:solidFill>
                  <a:schemeClr val="accent4">
                    <a:lumMod val="75000"/>
                  </a:schemeClr>
                </a:solidFill>
                <a:latin typeface="Marcellus" panose="020E0602050203020307" pitchFamily="34" charset="0"/>
              </a:rPr>
              <a:t>Particle: It is a matter with considerable mass but negligible dimension.</a:t>
            </a:r>
          </a:p>
          <a:p>
            <a:pPr algn="just">
              <a:buFont typeface="Wingdings" panose="05000000000000000000" pitchFamily="2" charset="2"/>
              <a:buChar char="Ø"/>
            </a:pPr>
            <a:r>
              <a:rPr lang="en-US" dirty="0" err="1" smtClean="0">
                <a:solidFill>
                  <a:schemeClr val="accent4">
                    <a:lumMod val="75000"/>
                  </a:schemeClr>
                </a:solidFill>
                <a:latin typeface="Marcellus" panose="020E0602050203020307" pitchFamily="34" charset="0"/>
              </a:rPr>
              <a:t>Eg</a:t>
            </a:r>
            <a:r>
              <a:rPr lang="en-US" dirty="0" smtClean="0">
                <a:solidFill>
                  <a:schemeClr val="accent4">
                    <a:lumMod val="75000"/>
                  </a:schemeClr>
                </a:solidFill>
                <a:latin typeface="Marcellus" panose="020E0602050203020307" pitchFamily="34" charset="0"/>
              </a:rPr>
              <a:t>. Train, Artificial satellite</a:t>
            </a:r>
          </a:p>
          <a:p>
            <a:pPr algn="just">
              <a:buFont typeface="Wingdings" panose="05000000000000000000" pitchFamily="2" charset="2"/>
              <a:buChar char="q"/>
            </a:pPr>
            <a:r>
              <a:rPr lang="en-US" dirty="0" smtClean="0">
                <a:solidFill>
                  <a:schemeClr val="accent4">
                    <a:lumMod val="75000"/>
                  </a:schemeClr>
                </a:solidFill>
                <a:latin typeface="Marcellus" panose="020E0602050203020307" pitchFamily="34" charset="0"/>
              </a:rPr>
              <a:t>Rigid body: </a:t>
            </a:r>
            <a:r>
              <a:rPr lang="en-US" dirty="0">
                <a:solidFill>
                  <a:schemeClr val="accent4">
                    <a:lumMod val="75000"/>
                  </a:schemeClr>
                </a:solidFill>
                <a:latin typeface="Marcellus" panose="020E0602050203020307" pitchFamily="34" charset="0"/>
              </a:rPr>
              <a:t>It is a matter with considerable mass </a:t>
            </a:r>
            <a:r>
              <a:rPr lang="en-US" dirty="0" smtClean="0">
                <a:solidFill>
                  <a:schemeClr val="accent4">
                    <a:lumMod val="75000"/>
                  </a:schemeClr>
                </a:solidFill>
                <a:latin typeface="Marcellus" panose="020E0602050203020307" pitchFamily="34" charset="0"/>
              </a:rPr>
              <a:t>as well as dimension</a:t>
            </a:r>
            <a:r>
              <a:rPr lang="en-US" dirty="0">
                <a:solidFill>
                  <a:schemeClr val="accent4">
                    <a:lumMod val="75000"/>
                  </a:schemeClr>
                </a:solidFill>
                <a:latin typeface="Marcellus" panose="020E0602050203020307" pitchFamily="34" charset="0"/>
              </a:rPr>
              <a:t>.</a:t>
            </a:r>
          </a:p>
          <a:p>
            <a:pPr algn="just">
              <a:buFont typeface="Wingdings" panose="05000000000000000000" pitchFamily="2" charset="2"/>
              <a:buChar char="Ø"/>
            </a:pPr>
            <a:r>
              <a:rPr lang="en-US" dirty="0" err="1" smtClean="0">
                <a:solidFill>
                  <a:schemeClr val="accent4">
                    <a:lumMod val="75000"/>
                  </a:schemeClr>
                </a:solidFill>
                <a:latin typeface="Marcellus" panose="020E0602050203020307" pitchFamily="34" charset="0"/>
              </a:rPr>
              <a:t>Eg</a:t>
            </a:r>
            <a:r>
              <a:rPr lang="en-US" dirty="0" smtClean="0">
                <a:solidFill>
                  <a:schemeClr val="accent4">
                    <a:lumMod val="75000"/>
                  </a:schemeClr>
                </a:solidFill>
                <a:latin typeface="Marcellus" panose="020E0602050203020307" pitchFamily="34" charset="0"/>
              </a:rPr>
              <a:t>. Columns and beams of structure</a:t>
            </a:r>
            <a:endParaRPr lang="en-IN" dirty="0">
              <a:solidFill>
                <a:schemeClr val="accent4">
                  <a:lumMod val="75000"/>
                </a:schemeClr>
              </a:solidFill>
              <a:latin typeface="Marcellus" panose="020E0602050203020307" pitchFamily="34" charset="0"/>
            </a:endParaRPr>
          </a:p>
        </p:txBody>
      </p:sp>
    </p:spTree>
    <p:extLst>
      <p:ext uri="{BB962C8B-B14F-4D97-AF65-F5344CB8AC3E}">
        <p14:creationId xmlns:p14="http://schemas.microsoft.com/office/powerpoint/2010/main" val="12675211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Point load</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dirty="0" smtClean="0">
                <a:solidFill>
                  <a:schemeClr val="accent4">
                    <a:lumMod val="75000"/>
                  </a:schemeClr>
                </a:solidFill>
                <a:latin typeface="Marcellus" panose="020E0602050203020307" pitchFamily="34" charset="0"/>
              </a:rPr>
              <a:t> The load of a body at contact surface acting over a certain area, is assumed as acting at a point, for simplicity and calculation.</a:t>
            </a:r>
            <a:endParaRPr lang="en-IN" dirty="0">
              <a:solidFill>
                <a:schemeClr val="accent4">
                  <a:lumMod val="75000"/>
                </a:schemeClr>
              </a:solidFill>
              <a:latin typeface="Marcellus" panose="020E0602050203020307" pitchFamily="34" charset="0"/>
            </a:endParaRPr>
          </a:p>
        </p:txBody>
      </p:sp>
      <p:sp>
        <p:nvSpPr>
          <p:cNvPr id="5" name="TextBox 4"/>
          <p:cNvSpPr txBox="1"/>
          <p:nvPr/>
        </p:nvSpPr>
        <p:spPr>
          <a:xfrm>
            <a:off x="1420588" y="5230194"/>
            <a:ext cx="3592284" cy="369332"/>
          </a:xfrm>
          <a:prstGeom prst="rect">
            <a:avLst/>
          </a:prstGeom>
          <a:noFill/>
        </p:spPr>
        <p:txBody>
          <a:bodyPr wrap="square" rtlCol="0">
            <a:spAutoFit/>
          </a:bodyPr>
          <a:lstStyle/>
          <a:p>
            <a:r>
              <a:rPr lang="en-US" dirty="0" smtClean="0"/>
              <a:t>Fig. </a:t>
            </a:r>
            <a:r>
              <a:rPr lang="en-US" dirty="0"/>
              <a:t>4</a:t>
            </a:r>
            <a:r>
              <a:rPr lang="en-US" dirty="0" smtClean="0"/>
              <a:t> A block kept on the floor</a:t>
            </a:r>
            <a:r>
              <a:rPr lang="en-US" baseline="30000" dirty="0" smtClean="0"/>
              <a:t>[2]</a:t>
            </a:r>
            <a:endParaRPr lang="en-IN" baseline="30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098" y="2949349"/>
            <a:ext cx="521208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704" y="2949349"/>
            <a:ext cx="4500563"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904431" y="5230194"/>
            <a:ext cx="5811221" cy="369332"/>
          </a:xfrm>
          <a:prstGeom prst="rect">
            <a:avLst/>
          </a:prstGeom>
          <a:noFill/>
        </p:spPr>
        <p:txBody>
          <a:bodyPr wrap="square" rtlCol="0">
            <a:spAutoFit/>
          </a:bodyPr>
          <a:lstStyle/>
          <a:p>
            <a:r>
              <a:rPr lang="en-US" dirty="0" smtClean="0"/>
              <a:t>Fig. 5 A ball in contact with ground</a:t>
            </a:r>
            <a:r>
              <a:rPr lang="en-US" baseline="30000" dirty="0" smtClean="0"/>
              <a:t>[2]</a:t>
            </a:r>
            <a:endParaRPr lang="en-IN" baseline="30000" dirty="0"/>
          </a:p>
        </p:txBody>
      </p:sp>
    </p:spTree>
    <p:extLst>
      <p:ext uri="{BB962C8B-B14F-4D97-AF65-F5344CB8AC3E}">
        <p14:creationId xmlns:p14="http://schemas.microsoft.com/office/powerpoint/2010/main" val="2069661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Principle of Transmissibility of force</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dirty="0" smtClean="0">
                <a:solidFill>
                  <a:schemeClr val="accent4">
                    <a:lumMod val="75000"/>
                  </a:schemeClr>
                </a:solidFill>
                <a:latin typeface="Marcellus" panose="020E0602050203020307" pitchFamily="34" charset="0"/>
              </a:rPr>
              <a:t> According to the principle of transmissibility of force, the uniform motion of rigid body or the condition of equilibrium will remain unchanged if the point of application of a force acting on a rigid body is transmitted to act at any other point along its line of action.</a:t>
            </a:r>
            <a:endParaRPr lang="en-IN" dirty="0">
              <a:solidFill>
                <a:schemeClr val="accent4">
                  <a:lumMod val="75000"/>
                </a:schemeClr>
              </a:solidFill>
              <a:latin typeface="Marcellus" panose="020E0602050203020307" pitchFamily="34" charset="0"/>
            </a:endParaRPr>
          </a:p>
        </p:txBody>
      </p:sp>
      <p:sp>
        <p:nvSpPr>
          <p:cNvPr id="9" name="TextBox 8"/>
          <p:cNvSpPr txBox="1"/>
          <p:nvPr/>
        </p:nvSpPr>
        <p:spPr>
          <a:xfrm>
            <a:off x="3314703" y="6176077"/>
            <a:ext cx="4980212" cy="369332"/>
          </a:xfrm>
          <a:prstGeom prst="rect">
            <a:avLst/>
          </a:prstGeom>
          <a:noFill/>
        </p:spPr>
        <p:txBody>
          <a:bodyPr wrap="square" rtlCol="0">
            <a:spAutoFit/>
          </a:bodyPr>
          <a:lstStyle/>
          <a:p>
            <a:r>
              <a:rPr lang="en-US" dirty="0" smtClean="0"/>
              <a:t>Fig. 6 Push force conversion to pull force</a:t>
            </a:r>
            <a:r>
              <a:rPr lang="en-US" baseline="30000" dirty="0" smtClean="0"/>
              <a:t>[2]</a:t>
            </a:r>
            <a:endParaRPr lang="en-IN" baseline="30000"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409" y="4100357"/>
            <a:ext cx="11067349" cy="164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3648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039" y="4154273"/>
            <a:ext cx="9127276" cy="2402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Law of parallelogram of force</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dirty="0" smtClean="0">
                <a:solidFill>
                  <a:schemeClr val="accent4">
                    <a:lumMod val="75000"/>
                  </a:schemeClr>
                </a:solidFill>
                <a:latin typeface="Marcellus" panose="020E0602050203020307" pitchFamily="34" charset="0"/>
              </a:rPr>
              <a:t> According to this law, if the two forces acting simultaneously</a:t>
            </a:r>
            <a:r>
              <a:rPr lang="en-US" dirty="0">
                <a:solidFill>
                  <a:schemeClr val="accent4">
                    <a:lumMod val="75000"/>
                  </a:schemeClr>
                </a:solidFill>
                <a:latin typeface="Marcellus" panose="020E0602050203020307" pitchFamily="34" charset="0"/>
              </a:rPr>
              <a:t> </a:t>
            </a:r>
            <a:r>
              <a:rPr lang="en-US" dirty="0" smtClean="0">
                <a:solidFill>
                  <a:schemeClr val="accent4">
                    <a:lumMod val="75000"/>
                  </a:schemeClr>
                </a:solidFill>
                <a:latin typeface="Marcellus" panose="020E0602050203020307" pitchFamily="34" charset="0"/>
              </a:rPr>
              <a:t>on a body at a point are represented in magnitude and direction by two adjacent sides of a parallelogram, then their resultant is represented in magnitude and direction by the diagonal of parallelogram which passes through the point of intersection of the two sides representing the forces. </a:t>
            </a:r>
            <a:endParaRPr lang="en-IN" dirty="0">
              <a:solidFill>
                <a:schemeClr val="accent4">
                  <a:lumMod val="75000"/>
                </a:schemeClr>
              </a:solidFill>
              <a:latin typeface="Marcellus" panose="020E0602050203020307" pitchFamily="34" charset="0"/>
            </a:endParaRPr>
          </a:p>
        </p:txBody>
      </p:sp>
      <p:sp>
        <p:nvSpPr>
          <p:cNvPr id="6" name="TextBox 5"/>
          <p:cNvSpPr txBox="1"/>
          <p:nvPr/>
        </p:nvSpPr>
        <p:spPr>
          <a:xfrm>
            <a:off x="4261760" y="6311757"/>
            <a:ext cx="3820883" cy="369332"/>
          </a:xfrm>
          <a:prstGeom prst="rect">
            <a:avLst/>
          </a:prstGeom>
          <a:noFill/>
        </p:spPr>
        <p:txBody>
          <a:bodyPr wrap="square" rtlCol="0">
            <a:spAutoFit/>
          </a:bodyPr>
          <a:lstStyle/>
          <a:p>
            <a:r>
              <a:rPr lang="en-US" dirty="0" smtClean="0"/>
              <a:t>Fig. </a:t>
            </a:r>
            <a:r>
              <a:rPr lang="en-US" dirty="0"/>
              <a:t>7</a:t>
            </a:r>
            <a:r>
              <a:rPr lang="en-US" dirty="0" smtClean="0"/>
              <a:t> Law of parallelogram of force</a:t>
            </a:r>
            <a:r>
              <a:rPr lang="en-US" baseline="30000" dirty="0" smtClean="0"/>
              <a:t>[2]</a:t>
            </a:r>
            <a:endParaRPr lang="en-IN" baseline="30000" dirty="0"/>
          </a:p>
        </p:txBody>
      </p:sp>
    </p:spTree>
    <p:extLst>
      <p:ext uri="{BB962C8B-B14F-4D97-AF65-F5344CB8AC3E}">
        <p14:creationId xmlns:p14="http://schemas.microsoft.com/office/powerpoint/2010/main" val="2095687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Law of parallelogram of force</a:t>
            </a:r>
            <a:endParaRPr lang="en-IN" sz="48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4261760" y="6311757"/>
            <a:ext cx="3820883" cy="369332"/>
          </a:xfrm>
          <a:prstGeom prst="rect">
            <a:avLst/>
          </a:prstGeom>
          <a:noFill/>
        </p:spPr>
        <p:txBody>
          <a:bodyPr wrap="square" rtlCol="0">
            <a:spAutoFit/>
          </a:bodyPr>
          <a:lstStyle/>
          <a:p>
            <a:r>
              <a:rPr lang="en-US" dirty="0" smtClean="0"/>
              <a:t>Fig. </a:t>
            </a:r>
            <a:r>
              <a:rPr lang="en-US" dirty="0"/>
              <a:t>7</a:t>
            </a:r>
            <a:r>
              <a:rPr lang="en-US" dirty="0" smtClean="0"/>
              <a:t> Law of parallelogram of force</a:t>
            </a:r>
            <a:r>
              <a:rPr lang="en-US" baseline="30000" dirty="0" smtClean="0"/>
              <a:t>[2]</a:t>
            </a:r>
            <a:endParaRPr lang="en-IN" baseline="30000"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985"/>
          <a:stretch/>
        </p:blipFill>
        <p:spPr bwMode="auto">
          <a:xfrm>
            <a:off x="2227715" y="4154316"/>
            <a:ext cx="6377441" cy="195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60" y="1551214"/>
            <a:ext cx="9891264" cy="260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836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smtClean="0">
                <a:solidFill>
                  <a:schemeClr val="accent5">
                    <a:lumMod val="75000"/>
                  </a:schemeClr>
                </a:solidFill>
                <a:latin typeface="Marcellus" panose="020E0602050203020307" pitchFamily="34" charset="0"/>
                <a:ea typeface="+mn-ea"/>
                <a:cs typeface="+mn-cs"/>
              </a:rPr>
              <a:t>Composition of Forces</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lnSpcReduction="10000"/>
          </a:bodyPr>
          <a:lstStyle/>
          <a:p>
            <a:pPr algn="just">
              <a:buFont typeface="Wingdings" pitchFamily="2" charset="2"/>
              <a:buChar char="§"/>
            </a:pPr>
            <a:r>
              <a:rPr lang="en-US" dirty="0" smtClean="0">
                <a:solidFill>
                  <a:schemeClr val="accent4">
                    <a:lumMod val="75000"/>
                  </a:schemeClr>
                </a:solidFill>
                <a:latin typeface="Marcellus" panose="020E0602050203020307" pitchFamily="34" charset="0"/>
              </a:rPr>
              <a:t> Forces may be combined (added) to obtain a single force which produces the same effect as the original system of forces. </a:t>
            </a:r>
          </a:p>
          <a:p>
            <a:pPr algn="just">
              <a:buFont typeface="Wingdings" pitchFamily="2" charset="2"/>
              <a:buChar char="§"/>
            </a:pPr>
            <a:r>
              <a:rPr lang="en-US" dirty="0" smtClean="0">
                <a:solidFill>
                  <a:schemeClr val="accent4">
                    <a:lumMod val="75000"/>
                  </a:schemeClr>
                </a:solidFill>
                <a:latin typeface="Marcellus" panose="020E0602050203020307" pitchFamily="34" charset="0"/>
              </a:rPr>
              <a:t>This single force is known as resultant force. </a:t>
            </a:r>
          </a:p>
          <a:p>
            <a:pPr algn="just">
              <a:buFont typeface="Wingdings" pitchFamily="2" charset="2"/>
              <a:buChar char="§"/>
            </a:pPr>
            <a:endParaRPr lang="en-US" dirty="0" smtClean="0">
              <a:solidFill>
                <a:schemeClr val="accent4">
                  <a:lumMod val="75000"/>
                </a:schemeClr>
              </a:solidFill>
              <a:latin typeface="Marcellus" panose="020E0602050203020307" pitchFamily="34" charset="0"/>
            </a:endParaRPr>
          </a:p>
          <a:p>
            <a:pPr algn="just">
              <a:buFont typeface="Wingdings" pitchFamily="2" charset="2"/>
              <a:buChar char="§"/>
            </a:pPr>
            <a:r>
              <a:rPr lang="en-US" b="1" dirty="0" smtClean="0">
                <a:solidFill>
                  <a:schemeClr val="accent4">
                    <a:lumMod val="75000"/>
                  </a:schemeClr>
                </a:solidFill>
                <a:latin typeface="Marcellus" panose="020E0602050203020307" pitchFamily="34" charset="0"/>
              </a:rPr>
              <a:t>The process of finding the resultant of forces is called composition of forces. </a:t>
            </a:r>
          </a:p>
          <a:p>
            <a:pPr marL="0" indent="0" algn="just">
              <a:buNone/>
            </a:pPr>
            <a:endParaRPr lang="en-US" b="1" dirty="0" smtClean="0">
              <a:solidFill>
                <a:schemeClr val="accent4">
                  <a:lumMod val="75000"/>
                </a:schemeClr>
              </a:solidFill>
              <a:latin typeface="Marcellus" panose="020E0602050203020307" pitchFamily="34" charset="0"/>
            </a:endParaRPr>
          </a:p>
          <a:p>
            <a:pPr algn="just">
              <a:buFont typeface="Wingdings" pitchFamily="2" charset="2"/>
              <a:buChar char="§"/>
            </a:pPr>
            <a:r>
              <a:rPr lang="en-US" dirty="0">
                <a:solidFill>
                  <a:schemeClr val="accent4">
                    <a:lumMod val="75000"/>
                  </a:schemeClr>
                </a:solidFill>
                <a:latin typeface="Marcellus" panose="020E0602050203020307" pitchFamily="34" charset="0"/>
              </a:rPr>
              <a:t> </a:t>
            </a:r>
            <a:r>
              <a:rPr lang="en-US" dirty="0" smtClean="0">
                <a:solidFill>
                  <a:schemeClr val="accent4">
                    <a:lumMod val="75000"/>
                  </a:schemeClr>
                </a:solidFill>
                <a:latin typeface="Marcellus" panose="020E0602050203020307" pitchFamily="34" charset="0"/>
              </a:rPr>
              <a:t>Force is a vector quantity. The method of addition of forces (vectors) is based on the parallelogram law.</a:t>
            </a:r>
            <a:endParaRPr lang="en-IN" dirty="0">
              <a:solidFill>
                <a:schemeClr val="accent4">
                  <a:lumMod val="75000"/>
                </a:schemeClr>
              </a:solidFill>
              <a:latin typeface="Marcellus" panose="020E0602050203020307" pitchFamily="34" charset="0"/>
            </a:endParaRPr>
          </a:p>
        </p:txBody>
      </p:sp>
      <p:sp>
        <p:nvSpPr>
          <p:cNvPr id="6" name="TextBox 5"/>
          <p:cNvSpPr txBox="1"/>
          <p:nvPr/>
        </p:nvSpPr>
        <p:spPr>
          <a:xfrm>
            <a:off x="4261760" y="6311757"/>
            <a:ext cx="3820883" cy="369332"/>
          </a:xfrm>
          <a:prstGeom prst="rect">
            <a:avLst/>
          </a:prstGeom>
          <a:noFill/>
        </p:spPr>
        <p:txBody>
          <a:bodyPr wrap="square" rtlCol="0">
            <a:spAutoFit/>
          </a:bodyPr>
          <a:lstStyle/>
          <a:p>
            <a:r>
              <a:rPr lang="en-US" dirty="0" smtClean="0"/>
              <a:t>Fig. </a:t>
            </a:r>
            <a:r>
              <a:rPr lang="en-US" dirty="0"/>
              <a:t>7</a:t>
            </a:r>
            <a:r>
              <a:rPr lang="en-US" dirty="0" smtClean="0"/>
              <a:t> Law of parallelogram of force</a:t>
            </a:r>
            <a:r>
              <a:rPr lang="en-US" baseline="30000" dirty="0" smtClean="0"/>
              <a:t>[2]</a:t>
            </a:r>
            <a:endParaRPr lang="en-IN" baseline="30000" dirty="0"/>
          </a:p>
        </p:txBody>
      </p:sp>
    </p:spTree>
    <p:extLst>
      <p:ext uri="{BB962C8B-B14F-4D97-AF65-F5344CB8AC3E}">
        <p14:creationId xmlns:p14="http://schemas.microsoft.com/office/powerpoint/2010/main" val="2697931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Composition of Forces</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dirty="0">
                <a:solidFill>
                  <a:schemeClr val="accent4">
                    <a:lumMod val="75000"/>
                  </a:schemeClr>
                </a:solidFill>
                <a:latin typeface="Marcellus" panose="020E0602050203020307" pitchFamily="34" charset="0"/>
              </a:rPr>
              <a:t> </a:t>
            </a:r>
            <a:r>
              <a:rPr lang="en-US" dirty="0" smtClean="0">
                <a:solidFill>
                  <a:schemeClr val="accent4">
                    <a:lumMod val="75000"/>
                  </a:schemeClr>
                </a:solidFill>
                <a:latin typeface="Marcellus" panose="020E0602050203020307" pitchFamily="34" charset="0"/>
              </a:rPr>
              <a:t>Based on the parallelogram law.</a:t>
            </a:r>
          </a:p>
          <a:p>
            <a:pPr algn="just">
              <a:buFont typeface="Wingdings" panose="05000000000000000000" pitchFamily="2" charset="2"/>
              <a:buChar char="q"/>
            </a:pPr>
            <a:endParaRPr lang="en-IN" dirty="0">
              <a:solidFill>
                <a:schemeClr val="accent4">
                  <a:lumMod val="75000"/>
                </a:schemeClr>
              </a:solidFill>
              <a:latin typeface="Marcellus" panose="020E0602050203020307" pitchFamily="34" charset="0"/>
            </a:endParaRPr>
          </a:p>
        </p:txBody>
      </p:sp>
      <p:sp>
        <p:nvSpPr>
          <p:cNvPr id="6" name="TextBox 5"/>
          <p:cNvSpPr txBox="1"/>
          <p:nvPr/>
        </p:nvSpPr>
        <p:spPr>
          <a:xfrm>
            <a:off x="4261760" y="6311757"/>
            <a:ext cx="3820883" cy="369332"/>
          </a:xfrm>
          <a:prstGeom prst="rect">
            <a:avLst/>
          </a:prstGeom>
          <a:noFill/>
        </p:spPr>
        <p:txBody>
          <a:bodyPr wrap="square" rtlCol="0">
            <a:spAutoFit/>
          </a:bodyPr>
          <a:lstStyle/>
          <a:p>
            <a:r>
              <a:rPr lang="en-US" dirty="0" smtClean="0"/>
              <a:t>Fig. 8 Law of parallelogram of force</a:t>
            </a:r>
            <a:r>
              <a:rPr lang="en-US" baseline="30000" dirty="0" smtClean="0"/>
              <a:t>[2]</a:t>
            </a:r>
            <a:endParaRPr lang="en-IN" baseline="30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328" y="2615292"/>
            <a:ext cx="10768229" cy="283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6653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Composition of Forces</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dirty="0">
                <a:solidFill>
                  <a:schemeClr val="accent4">
                    <a:lumMod val="75000"/>
                  </a:schemeClr>
                </a:solidFill>
                <a:latin typeface="Marcellus" panose="020E0602050203020307" pitchFamily="34" charset="0"/>
              </a:rPr>
              <a:t> </a:t>
            </a:r>
            <a:r>
              <a:rPr lang="en-US" dirty="0" smtClean="0">
                <a:solidFill>
                  <a:schemeClr val="accent4">
                    <a:lumMod val="75000"/>
                  </a:schemeClr>
                </a:solidFill>
                <a:latin typeface="Marcellus" panose="020E0602050203020307" pitchFamily="34" charset="0"/>
              </a:rPr>
              <a:t>Based on the parallelogram law.</a:t>
            </a:r>
          </a:p>
          <a:p>
            <a:pPr algn="just">
              <a:buFont typeface="Wingdings" panose="05000000000000000000" pitchFamily="2" charset="2"/>
              <a:buChar char="q"/>
            </a:pPr>
            <a:endParaRPr lang="en-IN" dirty="0">
              <a:solidFill>
                <a:schemeClr val="accent4">
                  <a:lumMod val="75000"/>
                </a:schemeClr>
              </a:solidFill>
              <a:latin typeface="Marcellus" panose="020E0602050203020307" pitchFamily="34" charset="0"/>
            </a:endParaRPr>
          </a:p>
        </p:txBody>
      </p:sp>
      <p:sp>
        <p:nvSpPr>
          <p:cNvPr id="6" name="TextBox 5"/>
          <p:cNvSpPr txBox="1"/>
          <p:nvPr/>
        </p:nvSpPr>
        <p:spPr>
          <a:xfrm>
            <a:off x="2914650" y="5988591"/>
            <a:ext cx="6381749" cy="369332"/>
          </a:xfrm>
          <a:prstGeom prst="rect">
            <a:avLst/>
          </a:prstGeom>
          <a:noFill/>
        </p:spPr>
        <p:txBody>
          <a:bodyPr wrap="square" rtlCol="0">
            <a:spAutoFit/>
          </a:bodyPr>
          <a:lstStyle/>
          <a:p>
            <a:r>
              <a:rPr lang="en-US" dirty="0" smtClean="0"/>
              <a:t>Fig. 9 Triangle law of forces (Corollary of parallelogram of force)</a:t>
            </a:r>
            <a:r>
              <a:rPr lang="en-US" baseline="30000" dirty="0" smtClean="0"/>
              <a:t>[2]</a:t>
            </a:r>
            <a:endParaRPr lang="en-IN" baseline="30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37" y="2400300"/>
            <a:ext cx="99678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4765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07700" cy="1325563"/>
          </a:xfrm>
        </p:spPr>
        <p:txBody>
          <a:bodyPr>
            <a:normAutofit/>
          </a:bodyPr>
          <a:lstStyle/>
          <a:p>
            <a:r>
              <a:rPr lang="en-US" sz="3600" b="1" dirty="0" smtClean="0">
                <a:solidFill>
                  <a:schemeClr val="accent5">
                    <a:lumMod val="75000"/>
                  </a:schemeClr>
                </a:solidFill>
                <a:latin typeface="Marcellus" panose="020E0602050203020307" pitchFamily="34" charset="0"/>
                <a:ea typeface="+mn-ea"/>
                <a:cs typeface="+mn-cs"/>
              </a:rPr>
              <a:t>Resolution of Forces: </a:t>
            </a:r>
            <a:r>
              <a:rPr lang="en-US" sz="3600" dirty="0" smtClean="0">
                <a:solidFill>
                  <a:schemeClr val="accent5">
                    <a:lumMod val="75000"/>
                  </a:schemeClr>
                </a:solidFill>
                <a:latin typeface="Marcellus" panose="020E0602050203020307" pitchFamily="34" charset="0"/>
                <a:ea typeface="+mn-ea"/>
                <a:cs typeface="+mn-cs"/>
              </a:rPr>
              <a:t/>
            </a:r>
            <a:br>
              <a:rPr lang="en-US" sz="3600" dirty="0" smtClean="0">
                <a:solidFill>
                  <a:schemeClr val="accent5">
                    <a:lumMod val="75000"/>
                  </a:schemeClr>
                </a:solidFill>
                <a:latin typeface="Marcellus" panose="020E0602050203020307" pitchFamily="34" charset="0"/>
                <a:ea typeface="+mn-ea"/>
                <a:cs typeface="+mn-cs"/>
              </a:rPr>
            </a:br>
            <a:r>
              <a:rPr lang="en-US" sz="3600" dirty="0">
                <a:solidFill>
                  <a:schemeClr val="accent5">
                    <a:lumMod val="75000"/>
                  </a:schemeClr>
                </a:solidFill>
                <a:latin typeface="Marcellus" panose="020E0602050203020307" pitchFamily="34" charset="0"/>
                <a:ea typeface="+mn-ea"/>
                <a:cs typeface="+mn-cs"/>
              </a:rPr>
              <a:t>	</a:t>
            </a:r>
            <a:r>
              <a:rPr lang="en-US" sz="3600" dirty="0" smtClean="0">
                <a:solidFill>
                  <a:schemeClr val="accent5">
                    <a:lumMod val="75000"/>
                  </a:schemeClr>
                </a:solidFill>
                <a:latin typeface="Marcellus" panose="020E0602050203020307" pitchFamily="34" charset="0"/>
                <a:ea typeface="+mn-ea"/>
                <a:cs typeface="+mn-cs"/>
              </a:rPr>
              <a:t>		   Into oblique components of forces</a:t>
            </a:r>
            <a:endParaRPr lang="en-IN" sz="36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a:xfrm>
            <a:off x="838200" y="1559800"/>
            <a:ext cx="10515600" cy="4351338"/>
          </a:xfrm>
        </p:spPr>
        <p:txBody>
          <a:bodyPr>
            <a:normAutofit/>
          </a:bodyPr>
          <a:lstStyle/>
          <a:p>
            <a:pPr algn="just">
              <a:buFont typeface="Wingdings" panose="05000000000000000000" pitchFamily="2" charset="2"/>
              <a:buChar char="q"/>
            </a:pPr>
            <a:r>
              <a:rPr lang="en-US" dirty="0" smtClean="0">
                <a:solidFill>
                  <a:schemeClr val="accent4">
                    <a:lumMod val="75000"/>
                  </a:schemeClr>
                </a:solidFill>
                <a:latin typeface="Marcellus" panose="020E0602050203020307" pitchFamily="34" charset="0"/>
              </a:rPr>
              <a:t>The process of </a:t>
            </a:r>
            <a:r>
              <a:rPr lang="en-US" b="1" dirty="0" smtClean="0">
                <a:solidFill>
                  <a:schemeClr val="accent4">
                    <a:lumMod val="75000"/>
                  </a:schemeClr>
                </a:solidFill>
                <a:latin typeface="Marcellus" panose="020E0602050203020307" pitchFamily="34" charset="0"/>
              </a:rPr>
              <a:t>breaking</a:t>
            </a:r>
            <a:r>
              <a:rPr lang="en-US" dirty="0" smtClean="0">
                <a:solidFill>
                  <a:schemeClr val="accent4">
                    <a:lumMod val="75000"/>
                  </a:schemeClr>
                </a:solidFill>
                <a:latin typeface="Marcellus" panose="020E0602050203020307" pitchFamily="34" charset="0"/>
              </a:rPr>
              <a:t> the force into </a:t>
            </a:r>
            <a:r>
              <a:rPr lang="en-US" b="1" dirty="0" smtClean="0">
                <a:solidFill>
                  <a:schemeClr val="accent4">
                    <a:lumMod val="75000"/>
                  </a:schemeClr>
                </a:solidFill>
                <a:latin typeface="Marcellus" panose="020E0602050203020307" pitchFamily="34" charset="0"/>
              </a:rPr>
              <a:t>a number of components</a:t>
            </a:r>
            <a:r>
              <a:rPr lang="en-US" dirty="0" smtClean="0">
                <a:solidFill>
                  <a:schemeClr val="accent4">
                    <a:lumMod val="75000"/>
                  </a:schemeClr>
                </a:solidFill>
                <a:latin typeface="Marcellus" panose="020E0602050203020307" pitchFamily="34" charset="0"/>
              </a:rPr>
              <a:t> which are equivalent to the given forces is called resolution of force.</a:t>
            </a:r>
          </a:p>
          <a:p>
            <a:pPr algn="just">
              <a:buFont typeface="Wingdings" panose="05000000000000000000" pitchFamily="2" charset="2"/>
              <a:buChar char="q"/>
            </a:pPr>
            <a:r>
              <a:rPr lang="en-US" dirty="0" smtClean="0">
                <a:solidFill>
                  <a:schemeClr val="accent4">
                    <a:lumMod val="75000"/>
                  </a:schemeClr>
                </a:solidFill>
                <a:latin typeface="Marcellus" panose="020E0602050203020307" pitchFamily="34" charset="0"/>
              </a:rPr>
              <a:t>The law of parallelogram shows how to combine the forces into a resultant force whereas resolution of force is an inverse operation in which a given force is replaced by two components which are equivalent to the given force.</a:t>
            </a:r>
          </a:p>
          <a:p>
            <a:pPr algn="just">
              <a:buFont typeface="Wingdings" panose="05000000000000000000" pitchFamily="2" charset="2"/>
              <a:buChar char="q"/>
            </a:pPr>
            <a:endParaRPr lang="en-US" dirty="0" smtClean="0">
              <a:solidFill>
                <a:schemeClr val="accent4">
                  <a:lumMod val="75000"/>
                </a:schemeClr>
              </a:solidFill>
              <a:latin typeface="Marcellus" panose="020E0602050203020307" pitchFamily="34" charset="0"/>
            </a:endParaRPr>
          </a:p>
          <a:p>
            <a:pPr algn="just">
              <a:buFont typeface="Wingdings" panose="05000000000000000000" pitchFamily="2" charset="2"/>
              <a:buChar char="q"/>
            </a:pPr>
            <a:endParaRPr lang="en-IN" dirty="0">
              <a:solidFill>
                <a:schemeClr val="accent4">
                  <a:lumMod val="75000"/>
                </a:schemeClr>
              </a:solidFill>
              <a:latin typeface="Marcellus" panose="020E0602050203020307" pitchFamily="34" charset="0"/>
            </a:endParaRPr>
          </a:p>
        </p:txBody>
      </p:sp>
      <p:sp>
        <p:nvSpPr>
          <p:cNvPr id="6" name="TextBox 5"/>
          <p:cNvSpPr txBox="1"/>
          <p:nvPr/>
        </p:nvSpPr>
        <p:spPr>
          <a:xfrm>
            <a:off x="3718835" y="6304002"/>
            <a:ext cx="6272890" cy="369332"/>
          </a:xfrm>
          <a:prstGeom prst="rect">
            <a:avLst/>
          </a:prstGeom>
          <a:noFill/>
        </p:spPr>
        <p:txBody>
          <a:bodyPr wrap="square" rtlCol="0">
            <a:spAutoFit/>
          </a:bodyPr>
          <a:lstStyle/>
          <a:p>
            <a:r>
              <a:rPr lang="en-US" dirty="0" smtClean="0"/>
              <a:t>Fig. 11 Resolution of force into oblique components of force </a:t>
            </a:r>
            <a:r>
              <a:rPr lang="en-US" baseline="30000" dirty="0" smtClean="0"/>
              <a:t>[2]</a:t>
            </a:r>
            <a:endParaRPr lang="en-IN" baseline="30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93" y="4671467"/>
            <a:ext cx="10713007"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127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Learning Outcome</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a:xfrm>
            <a:off x="838199" y="1825625"/>
            <a:ext cx="11038367" cy="4351338"/>
          </a:xfrm>
        </p:spPr>
        <p:txBody>
          <a:bodyPr/>
          <a:lstStyle/>
          <a:p>
            <a:pPr algn="just">
              <a:buFont typeface="Wingdings" pitchFamily="2" charset="2"/>
              <a:buChar char="Ø"/>
            </a:pPr>
            <a:r>
              <a:rPr lang="en-US" dirty="0">
                <a:solidFill>
                  <a:schemeClr val="accent4">
                    <a:lumMod val="75000"/>
                  </a:schemeClr>
                </a:solidFill>
              </a:rPr>
              <a:t> </a:t>
            </a:r>
            <a:r>
              <a:rPr lang="en-US" dirty="0" smtClean="0">
                <a:solidFill>
                  <a:schemeClr val="accent4">
                    <a:lumMod val="75000"/>
                  </a:schemeClr>
                </a:solidFill>
              </a:rPr>
              <a:t> </a:t>
            </a:r>
            <a:r>
              <a:rPr lang="en-US" sz="3600" dirty="0" smtClean="0">
                <a:solidFill>
                  <a:schemeClr val="accent4">
                    <a:lumMod val="75000"/>
                  </a:schemeClr>
                </a:solidFill>
                <a:latin typeface="Marcellus" panose="020E0602050203020307" pitchFamily="34" charset="0"/>
              </a:rPr>
              <a:t>Students </a:t>
            </a:r>
            <a:r>
              <a:rPr lang="en-US" sz="3600" dirty="0">
                <a:solidFill>
                  <a:schemeClr val="accent4">
                    <a:lumMod val="75000"/>
                  </a:schemeClr>
                </a:solidFill>
                <a:latin typeface="Marcellus" panose="020E0602050203020307" pitchFamily="34" charset="0"/>
              </a:rPr>
              <a:t>will be able to </a:t>
            </a:r>
            <a:r>
              <a:rPr lang="en-US" sz="3600" dirty="0" smtClean="0">
                <a:solidFill>
                  <a:schemeClr val="accent4">
                    <a:lumMod val="75000"/>
                  </a:schemeClr>
                </a:solidFill>
                <a:latin typeface="Marcellus" panose="020E0602050203020307" pitchFamily="34" charset="0"/>
              </a:rPr>
              <a:t>calculate the resultant of   </a:t>
            </a:r>
          </a:p>
          <a:p>
            <a:pPr marL="0" indent="0" algn="just">
              <a:buNone/>
            </a:pPr>
            <a:r>
              <a:rPr lang="en-US" sz="3600" dirty="0">
                <a:solidFill>
                  <a:schemeClr val="accent4">
                    <a:lumMod val="75000"/>
                  </a:schemeClr>
                </a:solidFill>
                <a:latin typeface="Marcellus" panose="020E0602050203020307" pitchFamily="34" charset="0"/>
              </a:rPr>
              <a:t> </a:t>
            </a:r>
            <a:r>
              <a:rPr lang="en-US" sz="3600" dirty="0" smtClean="0">
                <a:solidFill>
                  <a:schemeClr val="accent4">
                    <a:lumMod val="75000"/>
                  </a:schemeClr>
                </a:solidFill>
                <a:latin typeface="Marcellus" panose="020E0602050203020307" pitchFamily="34" charset="0"/>
              </a:rPr>
              <a:t>   Coplanar concurrent force system </a:t>
            </a:r>
            <a:endParaRPr lang="en-US" sz="3600" dirty="0">
              <a:solidFill>
                <a:schemeClr val="accent4">
                  <a:lumMod val="75000"/>
                </a:schemeClr>
              </a:solidFill>
              <a:latin typeface="Marcellus" panose="020E0602050203020307" pitchFamily="34" charset="0"/>
            </a:endParaRPr>
          </a:p>
          <a:p>
            <a:pPr algn="just">
              <a:buFont typeface="Wingdings" pitchFamily="2" charset="2"/>
              <a:buChar char="Ø"/>
            </a:pPr>
            <a:r>
              <a:rPr lang="en-US" sz="3600" dirty="0" smtClean="0">
                <a:solidFill>
                  <a:schemeClr val="accent4">
                    <a:lumMod val="75000"/>
                  </a:schemeClr>
                </a:solidFill>
                <a:latin typeface="Marcellus" panose="020E0602050203020307" pitchFamily="34" charset="0"/>
              </a:rPr>
              <a:t> Students </a:t>
            </a:r>
            <a:r>
              <a:rPr lang="en-US" sz="3600" dirty="0">
                <a:solidFill>
                  <a:schemeClr val="accent4">
                    <a:lumMod val="75000"/>
                  </a:schemeClr>
                </a:solidFill>
                <a:latin typeface="Marcellus" panose="020E0602050203020307" pitchFamily="34" charset="0"/>
              </a:rPr>
              <a:t>will be able to calculate the </a:t>
            </a:r>
            <a:r>
              <a:rPr lang="en-US" sz="3600" dirty="0" smtClean="0">
                <a:solidFill>
                  <a:schemeClr val="accent4">
                    <a:lumMod val="75000"/>
                  </a:schemeClr>
                </a:solidFill>
                <a:latin typeface="Marcellus" panose="020E0602050203020307" pitchFamily="34" charset="0"/>
              </a:rPr>
              <a:t>moment of  </a:t>
            </a:r>
          </a:p>
          <a:p>
            <a:pPr marL="0" indent="0" algn="just">
              <a:buNone/>
            </a:pPr>
            <a:r>
              <a:rPr lang="en-US" sz="3600" dirty="0">
                <a:solidFill>
                  <a:schemeClr val="accent4">
                    <a:lumMod val="75000"/>
                  </a:schemeClr>
                </a:solidFill>
                <a:latin typeface="Marcellus" panose="020E0602050203020307" pitchFamily="34" charset="0"/>
              </a:rPr>
              <a:t> </a:t>
            </a:r>
            <a:r>
              <a:rPr lang="en-US" sz="3600" dirty="0" smtClean="0">
                <a:solidFill>
                  <a:schemeClr val="accent4">
                    <a:lumMod val="75000"/>
                  </a:schemeClr>
                </a:solidFill>
                <a:latin typeface="Marcellus" panose="020E0602050203020307" pitchFamily="34" charset="0"/>
              </a:rPr>
              <a:t>   force about a point.</a:t>
            </a:r>
          </a:p>
          <a:p>
            <a:pPr algn="just">
              <a:buFont typeface="Wingdings" pitchFamily="2" charset="2"/>
              <a:buChar char="Ø"/>
            </a:pPr>
            <a:r>
              <a:rPr lang="en-US" sz="3600" dirty="0" smtClean="0">
                <a:solidFill>
                  <a:schemeClr val="accent4">
                    <a:lumMod val="75000"/>
                  </a:schemeClr>
                </a:solidFill>
                <a:latin typeface="Marcellus" panose="020E0602050203020307" pitchFamily="34" charset="0"/>
              </a:rPr>
              <a:t> Students will be able to apply </a:t>
            </a:r>
            <a:r>
              <a:rPr lang="en-US" sz="3600" b="1" dirty="0" err="1" smtClean="0">
                <a:solidFill>
                  <a:schemeClr val="accent4">
                    <a:lumMod val="75000"/>
                  </a:schemeClr>
                </a:solidFill>
                <a:latin typeface="Marcellus" panose="020E0602050203020307" pitchFamily="34" charset="0"/>
              </a:rPr>
              <a:t>Varignon’s</a:t>
            </a:r>
            <a:r>
              <a:rPr lang="en-US" sz="3600" b="1" dirty="0" smtClean="0">
                <a:solidFill>
                  <a:schemeClr val="accent4">
                    <a:lumMod val="75000"/>
                  </a:schemeClr>
                </a:solidFill>
                <a:latin typeface="Marcellus" panose="020E0602050203020307" pitchFamily="34" charset="0"/>
              </a:rPr>
              <a:t> </a:t>
            </a:r>
            <a:r>
              <a:rPr lang="en-US" sz="3600" dirty="0" smtClean="0">
                <a:solidFill>
                  <a:schemeClr val="accent4">
                    <a:lumMod val="75000"/>
                  </a:schemeClr>
                </a:solidFill>
                <a:latin typeface="Marcellus" panose="020E0602050203020307" pitchFamily="34" charset="0"/>
              </a:rPr>
              <a:t> </a:t>
            </a:r>
          </a:p>
          <a:p>
            <a:pPr marL="0" indent="0" algn="just">
              <a:buNone/>
            </a:pPr>
            <a:r>
              <a:rPr lang="en-US" sz="3600" dirty="0">
                <a:solidFill>
                  <a:schemeClr val="accent4">
                    <a:lumMod val="75000"/>
                  </a:schemeClr>
                </a:solidFill>
                <a:latin typeface="Marcellus" panose="020E0602050203020307" pitchFamily="34" charset="0"/>
              </a:rPr>
              <a:t> </a:t>
            </a:r>
            <a:r>
              <a:rPr lang="en-US" sz="3600" dirty="0" smtClean="0">
                <a:solidFill>
                  <a:schemeClr val="accent4">
                    <a:lumMod val="75000"/>
                  </a:schemeClr>
                </a:solidFill>
                <a:latin typeface="Marcellus" panose="020E0602050203020307" pitchFamily="34" charset="0"/>
              </a:rPr>
              <a:t>   theorem</a:t>
            </a:r>
            <a:endParaRPr lang="en-IN" sz="3600" dirty="0">
              <a:solidFill>
                <a:schemeClr val="accent4">
                  <a:lumMod val="75000"/>
                </a:schemeClr>
              </a:solidFill>
              <a:latin typeface="Marcellus" panose="020E0602050203020307" pitchFamily="34" charset="0"/>
            </a:endParaRPr>
          </a:p>
        </p:txBody>
      </p:sp>
    </p:spTree>
    <p:extLst>
      <p:ext uri="{BB962C8B-B14F-4D97-AF65-F5344CB8AC3E}">
        <p14:creationId xmlns:p14="http://schemas.microsoft.com/office/powerpoint/2010/main" val="29542744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5">
                    <a:lumMod val="75000"/>
                  </a:schemeClr>
                </a:solidFill>
                <a:latin typeface="Marcellus" panose="020E0602050203020307" pitchFamily="34" charset="0"/>
                <a:ea typeface="+mn-ea"/>
                <a:cs typeface="+mn-cs"/>
              </a:rPr>
              <a:t>Resolution of Forces: </a:t>
            </a:r>
            <a:r>
              <a:rPr lang="en-US" sz="3600" dirty="0" smtClean="0">
                <a:solidFill>
                  <a:schemeClr val="accent5">
                    <a:lumMod val="75000"/>
                  </a:schemeClr>
                </a:solidFill>
                <a:latin typeface="Marcellus" panose="020E0602050203020307" pitchFamily="34" charset="0"/>
                <a:ea typeface="+mn-ea"/>
                <a:cs typeface="+mn-cs"/>
              </a:rPr>
              <a:t/>
            </a:r>
            <a:br>
              <a:rPr lang="en-US" sz="3600" dirty="0" smtClean="0">
                <a:solidFill>
                  <a:schemeClr val="accent5">
                    <a:lumMod val="75000"/>
                  </a:schemeClr>
                </a:solidFill>
                <a:latin typeface="Marcellus" panose="020E0602050203020307" pitchFamily="34" charset="0"/>
                <a:ea typeface="+mn-ea"/>
                <a:cs typeface="+mn-cs"/>
              </a:rPr>
            </a:br>
            <a:r>
              <a:rPr lang="en-US" sz="3600" dirty="0">
                <a:solidFill>
                  <a:schemeClr val="accent5">
                    <a:lumMod val="75000"/>
                  </a:schemeClr>
                </a:solidFill>
                <a:latin typeface="Marcellus" panose="020E0602050203020307" pitchFamily="34" charset="0"/>
                <a:ea typeface="+mn-ea"/>
                <a:cs typeface="+mn-cs"/>
              </a:rPr>
              <a:t>	</a:t>
            </a:r>
            <a:r>
              <a:rPr lang="en-US" sz="3600" dirty="0" smtClean="0">
                <a:solidFill>
                  <a:schemeClr val="accent5">
                    <a:lumMod val="75000"/>
                  </a:schemeClr>
                </a:solidFill>
                <a:latin typeface="Marcellus" panose="020E0602050203020307" pitchFamily="34" charset="0"/>
                <a:ea typeface="+mn-ea"/>
                <a:cs typeface="+mn-cs"/>
              </a:rPr>
              <a:t>			Into Rectangular coordinates</a:t>
            </a:r>
            <a:endParaRPr lang="en-IN" sz="36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dirty="0" smtClean="0">
                <a:solidFill>
                  <a:schemeClr val="accent4">
                    <a:lumMod val="75000"/>
                  </a:schemeClr>
                </a:solidFill>
                <a:latin typeface="Marcellus" panose="020E0602050203020307" pitchFamily="34" charset="0"/>
              </a:rPr>
              <a:t> The process of breaking the force into mutually perpendicular components, which are equivalent to the given force, is called rectangular components of force.</a:t>
            </a:r>
          </a:p>
          <a:p>
            <a:pPr algn="just">
              <a:buFont typeface="Wingdings" panose="05000000000000000000" pitchFamily="2" charset="2"/>
              <a:buChar char="q"/>
            </a:pPr>
            <a:endParaRPr lang="en-IN" dirty="0">
              <a:solidFill>
                <a:schemeClr val="accent4">
                  <a:lumMod val="75000"/>
                </a:schemeClr>
              </a:solidFill>
              <a:latin typeface="Marcellus" panose="020E0602050203020307" pitchFamily="34" charset="0"/>
            </a:endParaRPr>
          </a:p>
        </p:txBody>
      </p:sp>
      <p:sp>
        <p:nvSpPr>
          <p:cNvPr id="6" name="TextBox 5"/>
          <p:cNvSpPr txBox="1"/>
          <p:nvPr/>
        </p:nvSpPr>
        <p:spPr>
          <a:xfrm>
            <a:off x="3209925" y="6304002"/>
            <a:ext cx="6781800" cy="369332"/>
          </a:xfrm>
          <a:prstGeom prst="rect">
            <a:avLst/>
          </a:prstGeom>
          <a:noFill/>
        </p:spPr>
        <p:txBody>
          <a:bodyPr wrap="square" rtlCol="0">
            <a:spAutoFit/>
          </a:bodyPr>
          <a:lstStyle/>
          <a:p>
            <a:r>
              <a:rPr lang="en-US" dirty="0" smtClean="0"/>
              <a:t>Fig. 12 Resolution of force into </a:t>
            </a:r>
            <a:r>
              <a:rPr lang="en-US" dirty="0"/>
              <a:t>p</a:t>
            </a:r>
            <a:r>
              <a:rPr lang="en-US" dirty="0" smtClean="0"/>
              <a:t>erpendicular components of force </a:t>
            </a:r>
            <a:r>
              <a:rPr lang="en-US" baseline="30000" dirty="0" smtClean="0"/>
              <a:t>[2]</a:t>
            </a:r>
            <a:endParaRPr lang="en-IN" baseline="30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21" y="3070080"/>
            <a:ext cx="9863825"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253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140" y="365125"/>
            <a:ext cx="11674548" cy="591805"/>
          </a:xfrm>
        </p:spPr>
        <p:txBody>
          <a:bodyPr>
            <a:normAutofit/>
          </a:bodyPr>
          <a:lstStyle/>
          <a:p>
            <a:r>
              <a:rPr lang="en-US" sz="3600" dirty="0" smtClean="0">
                <a:solidFill>
                  <a:schemeClr val="accent5">
                    <a:lumMod val="75000"/>
                  </a:schemeClr>
                </a:solidFill>
                <a:latin typeface="Marcellus" panose="020E0602050203020307" pitchFamily="34" charset="0"/>
                <a:ea typeface="+mn-ea"/>
                <a:cs typeface="+mn-cs"/>
              </a:rPr>
              <a:t>Resolution of Forces: in to Rectangular coordinates</a:t>
            </a:r>
            <a:endParaRPr lang="en-IN" sz="3600" dirty="0">
              <a:solidFill>
                <a:schemeClr val="accent5">
                  <a:lumMod val="75000"/>
                </a:schemeClr>
              </a:solidFill>
              <a:latin typeface="Marcellus" panose="020E0602050203020307" pitchFamily="34" charset="0"/>
              <a:ea typeface="+mn-ea"/>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533" y="1343763"/>
            <a:ext cx="8901520" cy="51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07144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70265" cy="1325563"/>
          </a:xfrm>
        </p:spPr>
        <p:txBody>
          <a:bodyPr>
            <a:normAutofit/>
          </a:bodyPr>
          <a:lstStyle/>
          <a:p>
            <a:r>
              <a:rPr lang="en-US" sz="3600" b="1" u="sng" dirty="0" smtClean="0">
                <a:solidFill>
                  <a:schemeClr val="accent5">
                    <a:lumMod val="75000"/>
                  </a:schemeClr>
                </a:solidFill>
                <a:latin typeface="Marcellus" panose="020E0602050203020307" pitchFamily="34" charset="0"/>
                <a:ea typeface="+mn-ea"/>
                <a:cs typeface="+mn-cs"/>
              </a:rPr>
              <a:t>Resolution of Forces: </a:t>
            </a:r>
            <a:r>
              <a:rPr lang="en-US" sz="3600" u="sng" dirty="0">
                <a:solidFill>
                  <a:schemeClr val="accent5">
                    <a:lumMod val="75000"/>
                  </a:schemeClr>
                </a:solidFill>
                <a:latin typeface="Marcellus" panose="020E0602050203020307" pitchFamily="34" charset="0"/>
                <a:ea typeface="+mn-ea"/>
                <a:cs typeface="+mn-cs"/>
              </a:rPr>
              <a:t>I</a:t>
            </a:r>
            <a:r>
              <a:rPr lang="en-US" sz="3600" u="sng" dirty="0" smtClean="0">
                <a:solidFill>
                  <a:schemeClr val="accent5">
                    <a:lumMod val="75000"/>
                  </a:schemeClr>
                </a:solidFill>
                <a:latin typeface="Marcellus" panose="020E0602050203020307" pitchFamily="34" charset="0"/>
                <a:ea typeface="+mn-ea"/>
                <a:cs typeface="+mn-cs"/>
              </a:rPr>
              <a:t>nto Rectangular coordinates</a:t>
            </a:r>
            <a:endParaRPr lang="en-IN" sz="3600" u="sng"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a:xfrm>
            <a:off x="838200" y="1825625"/>
            <a:ext cx="11006470" cy="4351338"/>
          </a:xfrm>
        </p:spPr>
        <p:txBody>
          <a:bodyPr>
            <a:normAutofit/>
          </a:bodyPr>
          <a:lstStyle/>
          <a:p>
            <a:pPr algn="just">
              <a:buFont typeface="Wingdings" panose="05000000000000000000" pitchFamily="2" charset="2"/>
              <a:buChar char="q"/>
            </a:pPr>
            <a:r>
              <a:rPr lang="en-US" dirty="0" smtClean="0">
                <a:solidFill>
                  <a:schemeClr val="accent4">
                    <a:lumMod val="75000"/>
                  </a:schemeClr>
                </a:solidFill>
                <a:latin typeface="Marcellus" panose="020E0602050203020307" pitchFamily="34" charset="0"/>
              </a:rPr>
              <a:t> The process of breaking the force into </a:t>
            </a:r>
            <a:r>
              <a:rPr lang="en-US" b="1" dirty="0" smtClean="0">
                <a:solidFill>
                  <a:schemeClr val="accent4">
                    <a:lumMod val="75000"/>
                  </a:schemeClr>
                </a:solidFill>
                <a:latin typeface="Marcellus" panose="020E0602050203020307" pitchFamily="34" charset="0"/>
              </a:rPr>
              <a:t>mutually perpendicular components</a:t>
            </a:r>
            <a:r>
              <a:rPr lang="en-US" dirty="0" smtClean="0">
                <a:solidFill>
                  <a:schemeClr val="accent4">
                    <a:lumMod val="75000"/>
                  </a:schemeClr>
                </a:solidFill>
                <a:latin typeface="Marcellus" panose="020E0602050203020307" pitchFamily="34" charset="0"/>
              </a:rPr>
              <a:t>, which are equivalent to the given force, is called rectangular components of force.</a:t>
            </a:r>
          </a:p>
          <a:p>
            <a:pPr algn="just">
              <a:buFont typeface="Wingdings" panose="05000000000000000000" pitchFamily="2" charset="2"/>
              <a:buChar char="q"/>
            </a:pPr>
            <a:endParaRPr lang="en-IN" dirty="0">
              <a:solidFill>
                <a:schemeClr val="accent4">
                  <a:lumMod val="75000"/>
                </a:schemeClr>
              </a:solidFill>
              <a:latin typeface="Marcellus" panose="020E0602050203020307" pitchFamily="34" charset="0"/>
            </a:endParaRPr>
          </a:p>
        </p:txBody>
      </p:sp>
      <p:sp>
        <p:nvSpPr>
          <p:cNvPr id="6" name="TextBox 5"/>
          <p:cNvSpPr txBox="1"/>
          <p:nvPr/>
        </p:nvSpPr>
        <p:spPr>
          <a:xfrm>
            <a:off x="3209925" y="6411433"/>
            <a:ext cx="6781800" cy="369332"/>
          </a:xfrm>
          <a:prstGeom prst="rect">
            <a:avLst/>
          </a:prstGeom>
          <a:noFill/>
        </p:spPr>
        <p:txBody>
          <a:bodyPr wrap="square" rtlCol="0">
            <a:spAutoFit/>
          </a:bodyPr>
          <a:lstStyle/>
          <a:p>
            <a:r>
              <a:rPr lang="en-US" dirty="0" smtClean="0"/>
              <a:t>Fig. 12 Resolution of force into </a:t>
            </a:r>
            <a:r>
              <a:rPr lang="en-US" dirty="0"/>
              <a:t>p</a:t>
            </a:r>
            <a:r>
              <a:rPr lang="en-US" dirty="0" smtClean="0"/>
              <a:t>erpendicular components of force </a:t>
            </a:r>
            <a:r>
              <a:rPr lang="en-US" baseline="30000" dirty="0" smtClean="0"/>
              <a:t>[2]</a:t>
            </a:r>
            <a:endParaRPr lang="en-IN" baseline="30000"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409" y="3366737"/>
            <a:ext cx="4712507" cy="2345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99408" y="3146961"/>
            <a:ext cx="4726379" cy="461665"/>
          </a:xfrm>
          <a:prstGeom prst="rect">
            <a:avLst/>
          </a:prstGeom>
          <a:noFill/>
        </p:spPr>
        <p:txBody>
          <a:bodyPr wrap="square" rtlCol="0">
            <a:spAutoFit/>
          </a:bodyPr>
          <a:lstStyle/>
          <a:p>
            <a:pPr marL="285750" indent="-285750">
              <a:buFont typeface="Wingdings" panose="05000000000000000000" pitchFamily="2" charset="2"/>
              <a:buChar char="q"/>
            </a:pPr>
            <a:r>
              <a:rPr lang="en-US" sz="2400" dirty="0" smtClean="0">
                <a:solidFill>
                  <a:schemeClr val="bg1">
                    <a:lumMod val="50000"/>
                  </a:schemeClr>
                </a:solidFill>
                <a:latin typeface="Marcellus"/>
              </a:rPr>
              <a:t>Sign Convention:</a:t>
            </a:r>
            <a:endParaRPr lang="en-IN" sz="2400" dirty="0">
              <a:solidFill>
                <a:schemeClr val="bg1">
                  <a:lumMod val="50000"/>
                </a:schemeClr>
              </a:solidFill>
              <a:latin typeface="Marcellus"/>
            </a:endParaRP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56290" y="3569458"/>
            <a:ext cx="4292793" cy="2895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17948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u="sng" dirty="0" smtClean="0">
                <a:solidFill>
                  <a:schemeClr val="accent5">
                    <a:lumMod val="75000"/>
                  </a:schemeClr>
                </a:solidFill>
                <a:latin typeface="Marcellus" panose="020E0602050203020307" pitchFamily="34" charset="0"/>
                <a:ea typeface="+mn-ea"/>
                <a:cs typeface="+mn-cs"/>
              </a:rPr>
              <a:t>Numerical on Composition of Forces</a:t>
            </a:r>
            <a:endParaRPr lang="en-IN" sz="4800" u="sng"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dirty="0" smtClean="0">
                <a:solidFill>
                  <a:schemeClr val="accent4">
                    <a:lumMod val="75000"/>
                  </a:schemeClr>
                </a:solidFill>
                <a:latin typeface="Marcellus" panose="020E0602050203020307" pitchFamily="34" charset="0"/>
              </a:rPr>
              <a:t>Q. 1</a:t>
            </a:r>
          </a:p>
          <a:p>
            <a:pPr algn="just">
              <a:buFont typeface="Wingdings" panose="05000000000000000000" pitchFamily="2" charset="2"/>
              <a:buChar char="q"/>
            </a:pPr>
            <a:endParaRPr lang="en-IN" dirty="0">
              <a:solidFill>
                <a:schemeClr val="accent4">
                  <a:lumMod val="75000"/>
                </a:schemeClr>
              </a:solidFill>
              <a:latin typeface="Marcellus" panose="020E0602050203020307" pitchFamily="34" charset="0"/>
            </a:endParaRPr>
          </a:p>
        </p:txBody>
      </p:sp>
      <p:sp>
        <p:nvSpPr>
          <p:cNvPr id="6" name="TextBox 5"/>
          <p:cNvSpPr txBox="1"/>
          <p:nvPr/>
        </p:nvSpPr>
        <p:spPr>
          <a:xfrm>
            <a:off x="4261760" y="6311757"/>
            <a:ext cx="3820883" cy="369332"/>
          </a:xfrm>
          <a:prstGeom prst="rect">
            <a:avLst/>
          </a:prstGeom>
          <a:noFill/>
        </p:spPr>
        <p:txBody>
          <a:bodyPr wrap="square" rtlCol="0">
            <a:spAutoFit/>
          </a:bodyPr>
          <a:lstStyle/>
          <a:p>
            <a:r>
              <a:rPr lang="en-US" dirty="0" smtClean="0"/>
              <a:t>Fig.10 Numerical</a:t>
            </a:r>
            <a:r>
              <a:rPr lang="en-US" baseline="30000" dirty="0" smtClean="0"/>
              <a:t>[2]</a:t>
            </a:r>
            <a:endParaRPr lang="en-IN" baseline="300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1346"/>
          <a:stretch/>
        </p:blipFill>
        <p:spPr bwMode="auto">
          <a:xfrm>
            <a:off x="912120" y="2274038"/>
            <a:ext cx="3766205" cy="356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664900" y="1810562"/>
            <a:ext cx="5541815" cy="411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41074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Resolution of Forces (</a:t>
            </a:r>
            <a:r>
              <a:rPr lang="en-US" sz="4800" dirty="0" err="1" smtClean="0">
                <a:solidFill>
                  <a:schemeClr val="accent5">
                    <a:lumMod val="75000"/>
                  </a:schemeClr>
                </a:solidFill>
                <a:latin typeface="Marcellus" panose="020E0602050203020307" pitchFamily="34" charset="0"/>
                <a:ea typeface="+mn-ea"/>
                <a:cs typeface="+mn-cs"/>
              </a:rPr>
              <a:t>Numericals</a:t>
            </a:r>
            <a:r>
              <a:rPr lang="en-US" sz="4800" dirty="0" smtClean="0">
                <a:solidFill>
                  <a:schemeClr val="accent5">
                    <a:lumMod val="75000"/>
                  </a:schemeClr>
                </a:solidFill>
                <a:latin typeface="Marcellus" panose="020E0602050203020307" pitchFamily="34" charset="0"/>
                <a:ea typeface="+mn-ea"/>
                <a:cs typeface="+mn-cs"/>
              </a:rPr>
              <a:t>)</a:t>
            </a:r>
            <a:endParaRPr lang="en-IN" sz="48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3718835" y="6304002"/>
            <a:ext cx="3256123" cy="369332"/>
          </a:xfrm>
          <a:prstGeom prst="rect">
            <a:avLst/>
          </a:prstGeom>
          <a:noFill/>
        </p:spPr>
        <p:txBody>
          <a:bodyPr wrap="square" rtlCol="0">
            <a:spAutoFit/>
          </a:bodyPr>
          <a:lstStyle/>
          <a:p>
            <a:r>
              <a:rPr lang="en-US" dirty="0" smtClean="0"/>
              <a:t>Fig. 13  Moment of force</a:t>
            </a:r>
            <a:r>
              <a:rPr lang="en-US" baseline="30000" dirty="0"/>
              <a:t> [2]</a:t>
            </a:r>
            <a:r>
              <a:rPr lang="en-US" dirty="0" smtClean="0"/>
              <a:t> </a:t>
            </a:r>
            <a:endParaRPr lang="en-IN" baseline="30000" dirty="0"/>
          </a:p>
        </p:txBody>
      </p:sp>
      <p:sp>
        <p:nvSpPr>
          <p:cNvPr id="9" name="TextBox 8"/>
          <p:cNvSpPr txBox="1"/>
          <p:nvPr/>
        </p:nvSpPr>
        <p:spPr>
          <a:xfrm>
            <a:off x="790129" y="2311048"/>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4" name="TextBox 3"/>
          <p:cNvSpPr txBox="1"/>
          <p:nvPr/>
        </p:nvSpPr>
        <p:spPr>
          <a:xfrm>
            <a:off x="790129" y="2005040"/>
            <a:ext cx="1023582" cy="461665"/>
          </a:xfrm>
          <a:prstGeom prst="rect">
            <a:avLst/>
          </a:prstGeom>
          <a:noFill/>
        </p:spPr>
        <p:txBody>
          <a:bodyPr wrap="square" rtlCol="0">
            <a:spAutoFit/>
          </a:bodyPr>
          <a:lstStyle/>
          <a:p>
            <a:r>
              <a:rPr lang="en-IN" sz="2400" dirty="0" smtClean="0">
                <a:latin typeface="Marcellus"/>
              </a:rPr>
              <a:t>Q. 2</a:t>
            </a:r>
            <a:endParaRPr lang="en-IN" sz="2400" dirty="0">
              <a:latin typeface="Marcellu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276" y="1912781"/>
            <a:ext cx="10520439" cy="388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6637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chemeClr val="accent5">
                    <a:lumMod val="75000"/>
                  </a:schemeClr>
                </a:solidFill>
                <a:latin typeface="Marcellus" panose="020E0602050203020307" pitchFamily="34" charset="0"/>
              </a:rPr>
              <a:t>Resolution of Forces</a:t>
            </a:r>
            <a:r>
              <a:rPr lang="en-US" sz="4800" dirty="0" smtClean="0">
                <a:solidFill>
                  <a:schemeClr val="accent5">
                    <a:lumMod val="75000"/>
                  </a:schemeClr>
                </a:solidFill>
                <a:latin typeface="Marcellus" panose="020E0602050203020307" pitchFamily="34" charset="0"/>
                <a:ea typeface="+mn-ea"/>
                <a:cs typeface="+mn-cs"/>
              </a:rPr>
              <a:t>(</a:t>
            </a:r>
            <a:r>
              <a:rPr lang="en-US" sz="4800" dirty="0" err="1" smtClean="0">
                <a:solidFill>
                  <a:schemeClr val="accent5">
                    <a:lumMod val="75000"/>
                  </a:schemeClr>
                </a:solidFill>
                <a:latin typeface="Marcellus" panose="020E0602050203020307" pitchFamily="34" charset="0"/>
                <a:ea typeface="+mn-ea"/>
                <a:cs typeface="+mn-cs"/>
              </a:rPr>
              <a:t>Numericals</a:t>
            </a:r>
            <a:r>
              <a:rPr lang="en-US" sz="4800" dirty="0" smtClean="0">
                <a:solidFill>
                  <a:schemeClr val="accent5">
                    <a:lumMod val="75000"/>
                  </a:schemeClr>
                </a:solidFill>
                <a:latin typeface="Marcellus" panose="020E0602050203020307" pitchFamily="34" charset="0"/>
                <a:ea typeface="+mn-ea"/>
                <a:cs typeface="+mn-cs"/>
              </a:rPr>
              <a:t>)</a:t>
            </a:r>
            <a:endParaRPr lang="en-IN" sz="48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3718835" y="6304002"/>
            <a:ext cx="3256123" cy="369332"/>
          </a:xfrm>
          <a:prstGeom prst="rect">
            <a:avLst/>
          </a:prstGeom>
          <a:noFill/>
        </p:spPr>
        <p:txBody>
          <a:bodyPr wrap="square" rtlCol="0">
            <a:spAutoFit/>
          </a:bodyPr>
          <a:lstStyle/>
          <a:p>
            <a:r>
              <a:rPr lang="en-US" dirty="0" smtClean="0"/>
              <a:t>Fig. 14  Moment of force</a:t>
            </a:r>
            <a:r>
              <a:rPr lang="en-US" baseline="30000" dirty="0"/>
              <a:t> [2]</a:t>
            </a:r>
            <a:r>
              <a:rPr lang="en-US" dirty="0" smtClean="0"/>
              <a:t> </a:t>
            </a:r>
            <a:endParaRPr lang="en-IN" baseline="30000" dirty="0"/>
          </a:p>
        </p:txBody>
      </p:sp>
      <p:sp>
        <p:nvSpPr>
          <p:cNvPr id="9" name="TextBox 8"/>
          <p:cNvSpPr txBox="1"/>
          <p:nvPr/>
        </p:nvSpPr>
        <p:spPr>
          <a:xfrm>
            <a:off x="790129" y="2311048"/>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4" name="TextBox 3"/>
          <p:cNvSpPr txBox="1"/>
          <p:nvPr/>
        </p:nvSpPr>
        <p:spPr>
          <a:xfrm>
            <a:off x="682388" y="1774209"/>
            <a:ext cx="1023582" cy="461665"/>
          </a:xfrm>
          <a:prstGeom prst="rect">
            <a:avLst/>
          </a:prstGeom>
          <a:noFill/>
        </p:spPr>
        <p:txBody>
          <a:bodyPr wrap="square" rtlCol="0">
            <a:spAutoFit/>
          </a:bodyPr>
          <a:lstStyle/>
          <a:p>
            <a:r>
              <a:rPr lang="en-IN" sz="2400" dirty="0" smtClean="0">
                <a:latin typeface="Marcellus"/>
              </a:rPr>
              <a:t>Q. 3</a:t>
            </a:r>
            <a:endParaRPr lang="en-IN" sz="2400" dirty="0">
              <a:latin typeface="Marcellu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295" y="1774209"/>
            <a:ext cx="9031288"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32983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545" y="1684045"/>
            <a:ext cx="10654610" cy="29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rPr>
              <a:t>Resolution </a:t>
            </a:r>
            <a:r>
              <a:rPr lang="en-US" sz="4800" dirty="0">
                <a:solidFill>
                  <a:schemeClr val="accent5">
                    <a:lumMod val="75000"/>
                  </a:schemeClr>
                </a:solidFill>
                <a:latin typeface="Marcellus" panose="020E0602050203020307" pitchFamily="34" charset="0"/>
              </a:rPr>
              <a:t>of </a:t>
            </a:r>
            <a:r>
              <a:rPr lang="en-US" sz="4800" dirty="0" smtClean="0">
                <a:solidFill>
                  <a:schemeClr val="accent5">
                    <a:lumMod val="75000"/>
                  </a:schemeClr>
                </a:solidFill>
                <a:latin typeface="Marcellus" panose="020E0602050203020307" pitchFamily="34" charset="0"/>
              </a:rPr>
              <a:t>Forces </a:t>
            </a:r>
            <a:r>
              <a:rPr lang="en-US" sz="4800" dirty="0" smtClean="0">
                <a:solidFill>
                  <a:schemeClr val="accent5">
                    <a:lumMod val="75000"/>
                  </a:schemeClr>
                </a:solidFill>
                <a:latin typeface="Marcellus" panose="020E0602050203020307" pitchFamily="34" charset="0"/>
                <a:ea typeface="+mn-ea"/>
                <a:cs typeface="+mn-cs"/>
              </a:rPr>
              <a:t>(</a:t>
            </a:r>
            <a:r>
              <a:rPr lang="en-US" sz="4800" dirty="0" err="1" smtClean="0">
                <a:solidFill>
                  <a:schemeClr val="accent5">
                    <a:lumMod val="75000"/>
                  </a:schemeClr>
                </a:solidFill>
                <a:latin typeface="Marcellus" panose="020E0602050203020307" pitchFamily="34" charset="0"/>
                <a:ea typeface="+mn-ea"/>
                <a:cs typeface="+mn-cs"/>
              </a:rPr>
              <a:t>Numericals</a:t>
            </a:r>
            <a:r>
              <a:rPr lang="en-US" sz="4800" dirty="0" smtClean="0">
                <a:solidFill>
                  <a:schemeClr val="accent5">
                    <a:lumMod val="75000"/>
                  </a:schemeClr>
                </a:solidFill>
                <a:latin typeface="Marcellus" panose="020E0602050203020307" pitchFamily="34" charset="0"/>
                <a:ea typeface="+mn-ea"/>
                <a:cs typeface="+mn-cs"/>
              </a:rPr>
              <a:t>)</a:t>
            </a:r>
            <a:endParaRPr lang="en-IN" sz="48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3718835" y="6304002"/>
            <a:ext cx="3256123" cy="369332"/>
          </a:xfrm>
          <a:prstGeom prst="rect">
            <a:avLst/>
          </a:prstGeom>
          <a:noFill/>
        </p:spPr>
        <p:txBody>
          <a:bodyPr wrap="square" rtlCol="0">
            <a:spAutoFit/>
          </a:bodyPr>
          <a:lstStyle/>
          <a:p>
            <a:r>
              <a:rPr lang="en-US" dirty="0" smtClean="0"/>
              <a:t>Fig. 15  Moment of force</a:t>
            </a:r>
            <a:r>
              <a:rPr lang="en-US" baseline="30000" dirty="0"/>
              <a:t> [2]</a:t>
            </a:r>
            <a:r>
              <a:rPr lang="en-US" dirty="0" smtClean="0"/>
              <a:t> </a:t>
            </a:r>
            <a:endParaRPr lang="en-IN" baseline="30000" dirty="0"/>
          </a:p>
        </p:txBody>
      </p:sp>
      <p:sp>
        <p:nvSpPr>
          <p:cNvPr id="9" name="TextBox 8"/>
          <p:cNvSpPr txBox="1"/>
          <p:nvPr/>
        </p:nvSpPr>
        <p:spPr>
          <a:xfrm>
            <a:off x="790129" y="2311048"/>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4" name="TextBox 3"/>
          <p:cNvSpPr txBox="1"/>
          <p:nvPr/>
        </p:nvSpPr>
        <p:spPr>
          <a:xfrm>
            <a:off x="629223" y="1774209"/>
            <a:ext cx="1023582" cy="461665"/>
          </a:xfrm>
          <a:prstGeom prst="rect">
            <a:avLst/>
          </a:prstGeom>
          <a:noFill/>
        </p:spPr>
        <p:txBody>
          <a:bodyPr wrap="square" rtlCol="0">
            <a:spAutoFit/>
          </a:bodyPr>
          <a:lstStyle/>
          <a:p>
            <a:r>
              <a:rPr lang="en-IN" sz="2400" dirty="0" smtClean="0">
                <a:latin typeface="Marcellus"/>
              </a:rPr>
              <a:t>Q. 4</a:t>
            </a:r>
            <a:endParaRPr lang="en-IN" sz="2400" dirty="0">
              <a:latin typeface="Marcellus"/>
            </a:endParaRPr>
          </a:p>
        </p:txBody>
      </p:sp>
      <p:sp>
        <p:nvSpPr>
          <p:cNvPr id="8" name="TextBox 7"/>
          <p:cNvSpPr txBox="1"/>
          <p:nvPr/>
        </p:nvSpPr>
        <p:spPr>
          <a:xfrm>
            <a:off x="3380532" y="4289327"/>
            <a:ext cx="436338" cy="369332"/>
          </a:xfrm>
          <a:prstGeom prst="rect">
            <a:avLst/>
          </a:prstGeom>
          <a:noFill/>
        </p:spPr>
        <p:txBody>
          <a:bodyPr wrap="none" rtlCol="0">
            <a:spAutoFit/>
          </a:bodyPr>
          <a:lstStyle/>
          <a:p>
            <a:r>
              <a:rPr lang="en-US" dirty="0" smtClean="0"/>
              <a:t>(a)</a:t>
            </a:r>
            <a:endParaRPr lang="en-IN" dirty="0"/>
          </a:p>
        </p:txBody>
      </p:sp>
    </p:spTree>
    <p:extLst>
      <p:ext uri="{BB962C8B-B14F-4D97-AF65-F5344CB8AC3E}">
        <p14:creationId xmlns:p14="http://schemas.microsoft.com/office/powerpoint/2010/main" val="21854204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4789" y="1760893"/>
            <a:ext cx="3511401" cy="43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rPr>
              <a:t>Resolution </a:t>
            </a:r>
            <a:r>
              <a:rPr lang="en-US" sz="4800" dirty="0">
                <a:solidFill>
                  <a:schemeClr val="accent5">
                    <a:lumMod val="75000"/>
                  </a:schemeClr>
                </a:solidFill>
                <a:latin typeface="Marcellus" panose="020E0602050203020307" pitchFamily="34" charset="0"/>
              </a:rPr>
              <a:t>of </a:t>
            </a:r>
            <a:r>
              <a:rPr lang="en-US" sz="4800" dirty="0" smtClean="0">
                <a:solidFill>
                  <a:schemeClr val="accent5">
                    <a:lumMod val="75000"/>
                  </a:schemeClr>
                </a:solidFill>
                <a:latin typeface="Marcellus" panose="020E0602050203020307" pitchFamily="34" charset="0"/>
              </a:rPr>
              <a:t>Forces </a:t>
            </a:r>
            <a:r>
              <a:rPr lang="en-US" sz="4800" dirty="0" smtClean="0">
                <a:solidFill>
                  <a:schemeClr val="accent5">
                    <a:lumMod val="75000"/>
                  </a:schemeClr>
                </a:solidFill>
                <a:latin typeface="Marcellus" panose="020E0602050203020307" pitchFamily="34" charset="0"/>
                <a:ea typeface="+mn-ea"/>
                <a:cs typeface="+mn-cs"/>
              </a:rPr>
              <a:t>(</a:t>
            </a:r>
            <a:r>
              <a:rPr lang="en-US" sz="4800" dirty="0" err="1" smtClean="0">
                <a:solidFill>
                  <a:schemeClr val="accent5">
                    <a:lumMod val="75000"/>
                  </a:schemeClr>
                </a:solidFill>
                <a:latin typeface="Marcellus" panose="020E0602050203020307" pitchFamily="34" charset="0"/>
                <a:ea typeface="+mn-ea"/>
                <a:cs typeface="+mn-cs"/>
              </a:rPr>
              <a:t>Numericals</a:t>
            </a:r>
            <a:r>
              <a:rPr lang="en-US" sz="4800" dirty="0" smtClean="0">
                <a:solidFill>
                  <a:schemeClr val="accent5">
                    <a:lumMod val="75000"/>
                  </a:schemeClr>
                </a:solidFill>
                <a:latin typeface="Marcellus" panose="020E0602050203020307" pitchFamily="34" charset="0"/>
                <a:ea typeface="+mn-ea"/>
                <a:cs typeface="+mn-cs"/>
              </a:rPr>
              <a:t>)</a:t>
            </a:r>
            <a:endParaRPr lang="en-IN" sz="48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790129" y="2311048"/>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4" name="TextBox 3"/>
          <p:cNvSpPr txBox="1"/>
          <p:nvPr/>
        </p:nvSpPr>
        <p:spPr>
          <a:xfrm>
            <a:off x="629222" y="1774209"/>
            <a:ext cx="7054277" cy="830997"/>
          </a:xfrm>
          <a:prstGeom prst="rect">
            <a:avLst/>
          </a:prstGeom>
          <a:noFill/>
        </p:spPr>
        <p:txBody>
          <a:bodyPr wrap="square" rtlCol="0">
            <a:spAutoFit/>
          </a:bodyPr>
          <a:lstStyle/>
          <a:p>
            <a:r>
              <a:rPr lang="en-IN" sz="2400" dirty="0" smtClean="0">
                <a:latin typeface="Marcellus"/>
              </a:rPr>
              <a:t>Q. </a:t>
            </a:r>
            <a:r>
              <a:rPr lang="en-IN" sz="2400" dirty="0" smtClean="0">
                <a:latin typeface="Marcellus"/>
              </a:rPr>
              <a:t>5 </a:t>
            </a:r>
            <a:r>
              <a:rPr lang="en-IN" sz="2400" dirty="0" smtClean="0">
                <a:latin typeface="Marcellus"/>
              </a:rPr>
              <a:t>Find the </a:t>
            </a:r>
            <a:r>
              <a:rPr lang="en-IN" sz="2400" dirty="0" err="1" smtClean="0">
                <a:latin typeface="Marcellus"/>
              </a:rPr>
              <a:t>Fouth</a:t>
            </a:r>
            <a:r>
              <a:rPr lang="en-IN" sz="2400" dirty="0" smtClean="0">
                <a:latin typeface="Marcellus"/>
              </a:rPr>
              <a:t> force(F</a:t>
            </a:r>
            <a:r>
              <a:rPr lang="en-IN" sz="2000" dirty="0" smtClean="0">
                <a:latin typeface="Marcellus"/>
              </a:rPr>
              <a:t>4) R=800 N is the </a:t>
            </a:r>
            <a:r>
              <a:rPr lang="en-IN" sz="2000" dirty="0" err="1" smtClean="0">
                <a:latin typeface="Marcellus"/>
              </a:rPr>
              <a:t>resultent</a:t>
            </a:r>
            <a:r>
              <a:rPr lang="en-IN" sz="2000" dirty="0" smtClean="0">
                <a:latin typeface="Marcellus"/>
              </a:rPr>
              <a:t> of 4 concurrent forces.</a:t>
            </a:r>
            <a:r>
              <a:rPr lang="en-IN" sz="2400" dirty="0" smtClean="0">
                <a:latin typeface="Marcellus"/>
              </a:rPr>
              <a:t> </a:t>
            </a:r>
            <a:endParaRPr lang="en-IN" sz="2400" dirty="0">
              <a:latin typeface="Marcellus"/>
            </a:endParaRPr>
          </a:p>
        </p:txBody>
      </p:sp>
      <p:pic>
        <p:nvPicPr>
          <p:cNvPr id="3076" name="Picture 4" descr="C:\Users\Admin\Downloads\WhatsApp Image 2024-01-09 at 10.15.27 AM.jpe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82000"/>
                    </a14:imgEffect>
                    <a14:imgEffect>
                      <a14:brightnessContrast contrast="64000"/>
                    </a14:imgEffect>
                  </a14:imgLayer>
                </a14:imgProps>
              </a:ext>
              <a:ext uri="{28A0092B-C50C-407E-A947-70E740481C1C}">
                <a14:useLocalDpi xmlns:a14="http://schemas.microsoft.com/office/drawing/2010/main" val="0"/>
              </a:ext>
            </a:extLst>
          </a:blip>
          <a:srcRect l="9413" t="33673" r="41281" b="47948"/>
          <a:stretch/>
        </p:blipFill>
        <p:spPr bwMode="auto">
          <a:xfrm>
            <a:off x="1229914" y="3142045"/>
            <a:ext cx="4726459" cy="31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8649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rPr>
              <a:t>Resolution </a:t>
            </a:r>
            <a:r>
              <a:rPr lang="en-US" sz="4800" dirty="0">
                <a:solidFill>
                  <a:schemeClr val="accent5">
                    <a:lumMod val="75000"/>
                  </a:schemeClr>
                </a:solidFill>
                <a:latin typeface="Marcellus" panose="020E0602050203020307" pitchFamily="34" charset="0"/>
              </a:rPr>
              <a:t>of </a:t>
            </a:r>
            <a:r>
              <a:rPr lang="en-US" sz="4800" dirty="0" smtClean="0">
                <a:solidFill>
                  <a:schemeClr val="accent5">
                    <a:lumMod val="75000"/>
                  </a:schemeClr>
                </a:solidFill>
                <a:latin typeface="Marcellus" panose="020E0602050203020307" pitchFamily="34" charset="0"/>
              </a:rPr>
              <a:t>Forces </a:t>
            </a:r>
            <a:r>
              <a:rPr lang="en-US" sz="4800" dirty="0" smtClean="0">
                <a:solidFill>
                  <a:schemeClr val="accent5">
                    <a:lumMod val="75000"/>
                  </a:schemeClr>
                </a:solidFill>
                <a:latin typeface="Marcellus" panose="020E0602050203020307" pitchFamily="34" charset="0"/>
                <a:ea typeface="+mn-ea"/>
                <a:cs typeface="+mn-cs"/>
              </a:rPr>
              <a:t>(</a:t>
            </a:r>
            <a:r>
              <a:rPr lang="en-US" sz="4800" dirty="0" err="1" smtClean="0">
                <a:solidFill>
                  <a:schemeClr val="accent5">
                    <a:lumMod val="75000"/>
                  </a:schemeClr>
                </a:solidFill>
                <a:latin typeface="Marcellus" panose="020E0602050203020307" pitchFamily="34" charset="0"/>
                <a:ea typeface="+mn-ea"/>
                <a:cs typeface="+mn-cs"/>
              </a:rPr>
              <a:t>Numericals</a:t>
            </a:r>
            <a:r>
              <a:rPr lang="en-US" sz="4800" dirty="0" smtClean="0">
                <a:solidFill>
                  <a:schemeClr val="accent5">
                    <a:lumMod val="75000"/>
                  </a:schemeClr>
                </a:solidFill>
                <a:latin typeface="Marcellus" panose="020E0602050203020307" pitchFamily="34" charset="0"/>
                <a:ea typeface="+mn-ea"/>
                <a:cs typeface="+mn-cs"/>
              </a:rPr>
              <a:t>)</a:t>
            </a:r>
            <a:endParaRPr lang="en-IN" sz="48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790129" y="2311048"/>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4" name="TextBox 3"/>
          <p:cNvSpPr txBox="1"/>
          <p:nvPr/>
        </p:nvSpPr>
        <p:spPr>
          <a:xfrm>
            <a:off x="629223" y="1774209"/>
            <a:ext cx="1023582" cy="461665"/>
          </a:xfrm>
          <a:prstGeom prst="rect">
            <a:avLst/>
          </a:prstGeom>
          <a:noFill/>
        </p:spPr>
        <p:txBody>
          <a:bodyPr wrap="square" rtlCol="0">
            <a:spAutoFit/>
          </a:bodyPr>
          <a:lstStyle/>
          <a:p>
            <a:r>
              <a:rPr lang="en-IN" sz="2400" dirty="0" smtClean="0">
                <a:latin typeface="Marcellus"/>
              </a:rPr>
              <a:t>Q. </a:t>
            </a:r>
            <a:r>
              <a:rPr lang="en-IN" sz="2400" dirty="0" smtClean="0">
                <a:latin typeface="Marcellus"/>
              </a:rPr>
              <a:t>6</a:t>
            </a:r>
            <a:endParaRPr lang="en-IN" sz="2400" dirty="0">
              <a:latin typeface="Marcellus"/>
            </a:endParaRPr>
          </a:p>
        </p:txBody>
      </p:sp>
      <p:pic>
        <p:nvPicPr>
          <p:cNvPr id="3076" name="Picture 4" descr="C:\Users\Admin\Downloads\WhatsApp Image 2024-01-09 at 10.15.27 AM.jpe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82000"/>
                    </a14:imgEffect>
                    <a14:imgEffect>
                      <a14:brightnessContrast contrast="64000"/>
                    </a14:imgEffect>
                  </a14:imgLayer>
                </a14:imgProps>
              </a:ext>
              <a:ext uri="{28A0092B-C50C-407E-A947-70E740481C1C}">
                <a14:useLocalDpi xmlns:a14="http://schemas.microsoft.com/office/drawing/2010/main" val="0"/>
              </a:ext>
            </a:extLst>
          </a:blip>
          <a:srcRect l="9413" t="33673" r="41281" b="47948"/>
          <a:stretch/>
        </p:blipFill>
        <p:spPr bwMode="auto">
          <a:xfrm>
            <a:off x="629223" y="2427070"/>
            <a:ext cx="4241541" cy="313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Admin\Downloads\WhatsApp Image 2024-01-09 at 10.15.27 AM.jpeg"/>
          <p:cNvPicPr>
            <a:picLocks noChangeAspect="1" noChangeArrowheads="1"/>
          </p:cNvPicPr>
          <p:nvPr/>
        </p:nvPicPr>
        <p:blipFill rotWithShape="1">
          <a:blip r:embed="rId4">
            <a:extLst>
              <a:ext uri="{BEBA8EAE-BF5A-486C-A8C5-ECC9F3942E4B}">
                <a14:imgProps xmlns:a14="http://schemas.microsoft.com/office/drawing/2010/main">
                  <a14:imgLayer r:embed="rId3">
                    <a14:imgEffect>
                      <a14:sharpenSoften amount="22000"/>
                    </a14:imgEffect>
                    <a14:imgEffect>
                      <a14:brightnessContrast contrast="68000"/>
                    </a14:imgEffect>
                  </a14:imgLayer>
                </a14:imgProps>
              </a:ext>
              <a:ext uri="{28A0092B-C50C-407E-A947-70E740481C1C}">
                <a14:useLocalDpi xmlns:a14="http://schemas.microsoft.com/office/drawing/2010/main" val="0"/>
              </a:ext>
            </a:extLst>
          </a:blip>
          <a:srcRect l="12904" t="55040" r="29472" b="19230"/>
          <a:stretch/>
        </p:blipFill>
        <p:spPr bwMode="auto">
          <a:xfrm>
            <a:off x="5689952" y="1693740"/>
            <a:ext cx="6055151" cy="480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357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0000"/>
                    </a14:imgEffect>
                    <a14:imgEffect>
                      <a14:brightnessContrast contrast="63000"/>
                    </a14:imgEffect>
                  </a14:imgLayer>
                </a14:imgProps>
              </a:ext>
              <a:ext uri="{28A0092B-C50C-407E-A947-70E740481C1C}">
                <a14:useLocalDpi xmlns:a14="http://schemas.microsoft.com/office/drawing/2010/main" val="0"/>
              </a:ext>
            </a:extLst>
          </a:blip>
          <a:srcRect/>
          <a:stretch>
            <a:fillRect/>
          </a:stretch>
        </p:blipFill>
        <p:spPr bwMode="auto">
          <a:xfrm>
            <a:off x="6629562" y="63500"/>
            <a:ext cx="5362575"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20697" y="156896"/>
            <a:ext cx="4856430" cy="836354"/>
          </a:xfrm>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Moment of Force</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a:xfrm>
            <a:off x="847254" y="1271696"/>
            <a:ext cx="5526386" cy="3798246"/>
          </a:xfrm>
        </p:spPr>
        <p:txBody>
          <a:bodyPr>
            <a:normAutofit/>
          </a:bodyPr>
          <a:lstStyle/>
          <a:p>
            <a:pPr algn="just">
              <a:buFont typeface="Wingdings" pitchFamily="2" charset="2"/>
              <a:buChar char="ü"/>
            </a:pPr>
            <a:r>
              <a:rPr lang="en-US" sz="2600" dirty="0" smtClean="0">
                <a:latin typeface="Marcellus"/>
              </a:rPr>
              <a:t> The rotational effect of forces is </a:t>
            </a:r>
            <a:endParaRPr lang="en-US" sz="2600" dirty="0">
              <a:latin typeface="Marcellus"/>
            </a:endParaRPr>
          </a:p>
          <a:p>
            <a:pPr marL="0" indent="0" algn="just">
              <a:buNone/>
            </a:pPr>
            <a:r>
              <a:rPr lang="en-US" sz="2600" dirty="0" smtClean="0">
                <a:latin typeface="Marcellus"/>
              </a:rPr>
              <a:t>    called as moment of force.</a:t>
            </a:r>
          </a:p>
          <a:p>
            <a:pPr algn="just">
              <a:buFont typeface="Wingdings" pitchFamily="2" charset="2"/>
              <a:buChar char="ü"/>
            </a:pPr>
            <a:r>
              <a:rPr lang="en-US" sz="2600" dirty="0" smtClean="0">
                <a:latin typeface="Marcellus"/>
              </a:rPr>
              <a:t> Rotational effect has to be </a:t>
            </a:r>
          </a:p>
          <a:p>
            <a:pPr marL="0" indent="0" algn="just">
              <a:buNone/>
            </a:pPr>
            <a:r>
              <a:rPr lang="en-US" sz="2600" dirty="0">
                <a:latin typeface="Marcellus"/>
              </a:rPr>
              <a:t> </a:t>
            </a:r>
            <a:r>
              <a:rPr lang="en-US" sz="2600" dirty="0" smtClean="0">
                <a:latin typeface="Marcellus"/>
              </a:rPr>
              <a:t>   with respect to a point.</a:t>
            </a:r>
          </a:p>
          <a:p>
            <a:pPr algn="just">
              <a:buFont typeface="Wingdings" pitchFamily="2" charset="2"/>
              <a:buChar char="ü"/>
            </a:pPr>
            <a:r>
              <a:rPr lang="en-US" sz="2600" dirty="0">
                <a:latin typeface="Marcellus"/>
              </a:rPr>
              <a:t> </a:t>
            </a:r>
            <a:r>
              <a:rPr lang="en-US" sz="2600" dirty="0" smtClean="0">
                <a:latin typeface="Marcellus"/>
              </a:rPr>
              <a:t>The concerned point is known as</a:t>
            </a:r>
          </a:p>
          <a:p>
            <a:pPr marL="0" indent="0" algn="just">
              <a:buNone/>
            </a:pPr>
            <a:r>
              <a:rPr lang="en-US" sz="2600" dirty="0" smtClean="0">
                <a:latin typeface="Marcellus"/>
              </a:rPr>
              <a:t>    the moment </a:t>
            </a:r>
            <a:r>
              <a:rPr lang="en-US" sz="2600" dirty="0" err="1" smtClean="0">
                <a:latin typeface="Marcellus"/>
              </a:rPr>
              <a:t>centre</a:t>
            </a:r>
            <a:endParaRPr lang="en-US" sz="2600" dirty="0" smtClean="0">
              <a:latin typeface="Marcellus"/>
            </a:endParaRPr>
          </a:p>
          <a:p>
            <a:pPr algn="just">
              <a:buFont typeface="Wingdings" pitchFamily="2" charset="2"/>
              <a:buChar char="ü"/>
            </a:pPr>
            <a:r>
              <a:rPr lang="en-IN" sz="2600" dirty="0" smtClean="0">
                <a:latin typeface="Marcellus"/>
              </a:rPr>
              <a:t>This </a:t>
            </a:r>
            <a:r>
              <a:rPr lang="en-IN" sz="2600" dirty="0">
                <a:latin typeface="Marcellus"/>
              </a:rPr>
              <a:t>perpendicular distance is </a:t>
            </a:r>
            <a:r>
              <a:rPr lang="en-IN" sz="2600" dirty="0" smtClean="0">
                <a:latin typeface="Marcellus"/>
              </a:rPr>
              <a:t>known as </a:t>
            </a:r>
            <a:r>
              <a:rPr lang="en-IN" sz="2600" dirty="0">
                <a:latin typeface="Marcellus"/>
              </a:rPr>
              <a:t>moment of </a:t>
            </a:r>
            <a:r>
              <a:rPr lang="en-IN" sz="2600" dirty="0" smtClean="0">
                <a:latin typeface="Marcellus"/>
              </a:rPr>
              <a:t>arm</a:t>
            </a:r>
            <a:endParaRPr lang="en-IN" sz="2600" dirty="0">
              <a:latin typeface="Marcellus"/>
            </a:endParaRPr>
          </a:p>
        </p:txBody>
      </p:sp>
      <p:sp>
        <p:nvSpPr>
          <p:cNvPr id="6" name="TextBox 5"/>
          <p:cNvSpPr txBox="1"/>
          <p:nvPr/>
        </p:nvSpPr>
        <p:spPr>
          <a:xfrm>
            <a:off x="3718835" y="6304002"/>
            <a:ext cx="2872630" cy="369332"/>
          </a:xfrm>
          <a:prstGeom prst="rect">
            <a:avLst/>
          </a:prstGeom>
          <a:noFill/>
        </p:spPr>
        <p:txBody>
          <a:bodyPr wrap="square" rtlCol="0">
            <a:spAutoFit/>
          </a:bodyPr>
          <a:lstStyle/>
          <a:p>
            <a:r>
              <a:rPr lang="en-US" dirty="0" smtClean="0"/>
              <a:t>Fig. 16 Moments of force </a:t>
            </a:r>
            <a:r>
              <a:rPr lang="en-US" baseline="30000" dirty="0" smtClean="0"/>
              <a:t>[2]</a:t>
            </a:r>
            <a:endParaRPr lang="en-IN" baseline="30000" dirty="0"/>
          </a:p>
        </p:txBody>
      </p:sp>
      <p:pic>
        <p:nvPicPr>
          <p:cNvPr id="4" name="Picture 2" descr="https://upload.wikimedia.org/wikipedia/commons/0/09/Torque_animatio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448306" y="3905640"/>
            <a:ext cx="3953846" cy="276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478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solidFill>
                  <a:schemeClr val="accent5">
                    <a:lumMod val="75000"/>
                  </a:schemeClr>
                </a:solidFill>
                <a:latin typeface="Marcellus" panose="020E0602050203020307" pitchFamily="34" charset="0"/>
                <a:ea typeface="+mn-ea"/>
                <a:cs typeface="+mn-cs"/>
              </a:rPr>
              <a:t>Mechanics Definition and Classification</a:t>
            </a:r>
            <a:endParaRPr lang="en-IN" sz="4800" dirty="0">
              <a:solidFill>
                <a:schemeClr val="accent5">
                  <a:lumMod val="75000"/>
                </a:schemeClr>
              </a:solidFill>
              <a:latin typeface="Marcellus" panose="020E0602050203020307" pitchFamily="34" charset="0"/>
              <a:ea typeface="+mn-ea"/>
              <a:cs typeface="+mn-cs"/>
            </a:endParaRPr>
          </a:p>
        </p:txBody>
      </p:sp>
      <p:sp>
        <p:nvSpPr>
          <p:cNvPr id="5" name="Content Placeholder 4"/>
          <p:cNvSpPr>
            <a:spLocks noGrp="1"/>
          </p:cNvSpPr>
          <p:nvPr>
            <p:ph idx="1"/>
          </p:nvPr>
        </p:nvSpPr>
        <p:spPr/>
        <p:txBody>
          <a:bodyPr/>
          <a:lstStyle/>
          <a:p>
            <a:pPr>
              <a:buFont typeface="Wingdings" panose="05000000000000000000" pitchFamily="2" charset="2"/>
              <a:buChar char="q"/>
            </a:pPr>
            <a:r>
              <a:rPr lang="en-US" b="1" dirty="0" smtClean="0">
                <a:solidFill>
                  <a:schemeClr val="accent4">
                    <a:lumMod val="75000"/>
                  </a:schemeClr>
                </a:solidFill>
                <a:latin typeface="Marcellus" panose="020E0602050203020307" pitchFamily="34" charset="0"/>
              </a:rPr>
              <a:t>Definition</a:t>
            </a:r>
            <a:endParaRPr lang="en-US" b="1" baseline="30000" dirty="0">
              <a:solidFill>
                <a:schemeClr val="accent4">
                  <a:lumMod val="75000"/>
                </a:schemeClr>
              </a:solidFill>
              <a:latin typeface="Marcellus" panose="020E0602050203020307" pitchFamily="34" charset="0"/>
            </a:endParaRPr>
          </a:p>
          <a:p>
            <a:pPr>
              <a:buFont typeface="Wingdings" panose="05000000000000000000" pitchFamily="2" charset="2"/>
              <a:buChar char="Ø"/>
            </a:pPr>
            <a:r>
              <a:rPr lang="en-US" dirty="0">
                <a:solidFill>
                  <a:schemeClr val="accent4">
                    <a:lumMod val="75000"/>
                  </a:schemeClr>
                </a:solidFill>
                <a:latin typeface="Marcellus" panose="020E0602050203020307" pitchFamily="34" charset="0"/>
              </a:rPr>
              <a:t> The branch </a:t>
            </a:r>
            <a:r>
              <a:rPr lang="en-US" dirty="0" smtClean="0">
                <a:solidFill>
                  <a:schemeClr val="accent4">
                    <a:lumMod val="75000"/>
                  </a:schemeClr>
                </a:solidFill>
                <a:latin typeface="Marcellus" panose="020E0602050203020307" pitchFamily="34" charset="0"/>
              </a:rPr>
              <a:t>of physical </a:t>
            </a:r>
            <a:r>
              <a:rPr lang="en-US" dirty="0">
                <a:solidFill>
                  <a:schemeClr val="accent4">
                    <a:lumMod val="75000"/>
                  </a:schemeClr>
                </a:solidFill>
                <a:latin typeface="Marcellus" panose="020E0602050203020307" pitchFamily="34" charset="0"/>
              </a:rPr>
              <a:t>science which is concerned with study of resultant effect of action of force on bodies, both in the state of rest and in </a:t>
            </a:r>
            <a:r>
              <a:rPr lang="en-US" dirty="0" smtClean="0">
                <a:solidFill>
                  <a:schemeClr val="accent4">
                    <a:lumMod val="75000"/>
                  </a:schemeClr>
                </a:solidFill>
                <a:latin typeface="Marcellus" panose="020E0602050203020307" pitchFamily="34" charset="0"/>
              </a:rPr>
              <a:t>motion.</a:t>
            </a:r>
            <a:r>
              <a:rPr lang="en-US" baseline="30000" dirty="0" smtClean="0">
                <a:solidFill>
                  <a:schemeClr val="accent4">
                    <a:lumMod val="75000"/>
                  </a:schemeClr>
                </a:solidFill>
                <a:latin typeface="Marcellus" panose="020E0602050203020307" pitchFamily="34" charset="0"/>
              </a:rPr>
              <a:t>[14]</a:t>
            </a:r>
          </a:p>
          <a:p>
            <a:pPr>
              <a:buFont typeface="Wingdings" panose="05000000000000000000" pitchFamily="2" charset="2"/>
              <a:buChar char="q"/>
            </a:pPr>
            <a:r>
              <a:rPr lang="en-US" b="1" dirty="0" smtClean="0">
                <a:solidFill>
                  <a:schemeClr val="accent4">
                    <a:lumMod val="75000"/>
                  </a:schemeClr>
                </a:solidFill>
                <a:latin typeface="Marcellus" panose="020E0602050203020307" pitchFamily="34" charset="0"/>
              </a:rPr>
              <a:t>Classification</a:t>
            </a:r>
          </a:p>
          <a:p>
            <a:pPr>
              <a:buFont typeface="Wingdings" panose="05000000000000000000" pitchFamily="2" charset="2"/>
              <a:buChar char="ü"/>
            </a:pPr>
            <a:r>
              <a:rPr lang="en-US" dirty="0">
                <a:solidFill>
                  <a:schemeClr val="accent4">
                    <a:lumMod val="75000"/>
                  </a:schemeClr>
                </a:solidFill>
                <a:latin typeface="Marcellus" panose="020E0602050203020307" pitchFamily="34" charset="0"/>
              </a:rPr>
              <a:t> </a:t>
            </a:r>
            <a:r>
              <a:rPr lang="en-US" dirty="0" smtClean="0">
                <a:solidFill>
                  <a:schemeClr val="accent4">
                    <a:lumMod val="75000"/>
                  </a:schemeClr>
                </a:solidFill>
                <a:latin typeface="Marcellus" panose="020E0602050203020307" pitchFamily="34" charset="0"/>
              </a:rPr>
              <a:t>Mechanics of rigid bodies</a:t>
            </a:r>
          </a:p>
          <a:p>
            <a:pPr>
              <a:buFont typeface="Wingdings" panose="05000000000000000000" pitchFamily="2" charset="2"/>
              <a:buChar char="ü"/>
            </a:pPr>
            <a:r>
              <a:rPr lang="en-US" dirty="0" smtClean="0">
                <a:solidFill>
                  <a:schemeClr val="accent4">
                    <a:lumMod val="75000"/>
                  </a:schemeClr>
                </a:solidFill>
                <a:latin typeface="Marcellus" panose="020E0602050203020307" pitchFamily="34" charset="0"/>
              </a:rPr>
              <a:t>Mechanics of deformable bodies</a:t>
            </a:r>
          </a:p>
          <a:p>
            <a:pPr>
              <a:buFont typeface="Wingdings" panose="05000000000000000000" pitchFamily="2" charset="2"/>
              <a:buChar char="ü"/>
            </a:pPr>
            <a:r>
              <a:rPr lang="en-US" dirty="0" smtClean="0">
                <a:solidFill>
                  <a:schemeClr val="accent4">
                    <a:lumMod val="75000"/>
                  </a:schemeClr>
                </a:solidFill>
                <a:latin typeface="Marcellus" panose="020E0602050203020307" pitchFamily="34" charset="0"/>
              </a:rPr>
              <a:t>Mechanics of fluids (Fluid Mechanics)</a:t>
            </a:r>
          </a:p>
          <a:p>
            <a:pPr>
              <a:buFont typeface="Wingdings" panose="05000000000000000000" pitchFamily="2" charset="2"/>
              <a:buChar char="Ø"/>
            </a:pPr>
            <a:endParaRPr lang="en-US" dirty="0">
              <a:solidFill>
                <a:schemeClr val="accent4">
                  <a:lumMod val="75000"/>
                </a:schemeClr>
              </a:solidFill>
              <a:latin typeface="Marcellus" panose="020E0602050203020307" pitchFamily="34" charset="0"/>
            </a:endParaRPr>
          </a:p>
          <a:p>
            <a:endParaRPr lang="en-IN" dirty="0"/>
          </a:p>
        </p:txBody>
      </p:sp>
    </p:spTree>
    <p:extLst>
      <p:ext uri="{BB962C8B-B14F-4D97-AF65-F5344CB8AC3E}">
        <p14:creationId xmlns:p14="http://schemas.microsoft.com/office/powerpoint/2010/main" val="21049048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507" y="161100"/>
            <a:ext cx="10515600" cy="1325563"/>
          </a:xfrm>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Moment of Force</a:t>
            </a:r>
            <a:endParaRPr lang="en-IN" sz="48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6855280" y="6119336"/>
            <a:ext cx="4043092" cy="369332"/>
          </a:xfrm>
          <a:prstGeom prst="rect">
            <a:avLst/>
          </a:prstGeom>
          <a:noFill/>
        </p:spPr>
        <p:txBody>
          <a:bodyPr wrap="square" rtlCol="0">
            <a:spAutoFit/>
          </a:bodyPr>
          <a:lstStyle/>
          <a:p>
            <a:r>
              <a:rPr lang="en-US" dirty="0" smtClean="0"/>
              <a:t>Fig. 16 Moments of force </a:t>
            </a:r>
            <a:r>
              <a:rPr lang="en-US" baseline="30000" dirty="0" smtClean="0"/>
              <a:t>[2]</a:t>
            </a:r>
            <a:endParaRPr lang="en-IN" baseline="30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060" y="1138339"/>
            <a:ext cx="501098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5065" y="3648383"/>
            <a:ext cx="6280956" cy="2815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4996" y="1369705"/>
            <a:ext cx="6820284" cy="2400657"/>
          </a:xfrm>
          <a:prstGeom prst="rect">
            <a:avLst/>
          </a:prstGeom>
          <a:noFill/>
        </p:spPr>
        <p:txBody>
          <a:bodyPr wrap="square" rtlCol="0">
            <a:spAutoFit/>
          </a:bodyPr>
          <a:lstStyle/>
          <a:p>
            <a:pPr marL="285750" indent="-285750">
              <a:buFont typeface="Wingdings" panose="05000000000000000000" pitchFamily="2" charset="2"/>
              <a:buChar char="q"/>
            </a:pPr>
            <a:r>
              <a:rPr lang="en-IN" sz="2400" dirty="0" smtClean="0">
                <a:latin typeface="Marcellus"/>
              </a:rPr>
              <a:t>Rotational effect or moment of force : Product of force and the perpendicular distance from moment centre to the force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IN" dirty="0" smtClean="0"/>
          </a:p>
          <a:p>
            <a:pPr marL="285750" indent="-285750">
              <a:buFont typeface="Wingdings" panose="05000000000000000000" pitchFamily="2" charset="2"/>
              <a:buChar char="q"/>
            </a:pPr>
            <a:r>
              <a:rPr lang="en-IN" sz="2400" dirty="0" smtClean="0">
                <a:latin typeface="Marcellus"/>
              </a:rPr>
              <a:t>Tendency to rotate clockwise or anti-clockwise</a:t>
            </a:r>
          </a:p>
          <a:p>
            <a:pPr marL="285750" indent="-285750">
              <a:buFont typeface="Wingdings" panose="05000000000000000000" pitchFamily="2" charset="2"/>
              <a:buChar char="q"/>
            </a:pPr>
            <a:endParaRPr lang="en-IN" dirty="0"/>
          </a:p>
        </p:txBody>
      </p:sp>
      <mc:AlternateContent xmlns:mc="http://schemas.openxmlformats.org/markup-compatibility/2006" xmlns:a14="http://schemas.microsoft.com/office/drawing/2010/main">
        <mc:Choice Requires="a14">
          <p:sp>
            <p:nvSpPr>
              <p:cNvPr id="8" name="Rectangle 7"/>
              <p:cNvSpPr/>
              <p:nvPr/>
            </p:nvSpPr>
            <p:spPr>
              <a:xfrm>
                <a:off x="2233681" y="2570033"/>
                <a:ext cx="2433853" cy="584775"/>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r>
                        <a:rPr lang="en-US" sz="3200" i="1">
                          <a:solidFill>
                            <a:schemeClr val="accent4">
                              <a:lumMod val="75000"/>
                            </a:schemeClr>
                          </a:solidFill>
                          <a:latin typeface="Cambria Math"/>
                        </a:rPr>
                        <m:t>𝑀</m:t>
                      </m:r>
                      <m:r>
                        <a:rPr lang="en-US" sz="3200" i="1">
                          <a:solidFill>
                            <a:schemeClr val="accent4">
                              <a:lumMod val="75000"/>
                            </a:schemeClr>
                          </a:solidFill>
                          <a:latin typeface="Cambria Math"/>
                        </a:rPr>
                        <m:t>=</m:t>
                      </m:r>
                      <m:r>
                        <a:rPr lang="en-US" sz="3200" i="1">
                          <a:solidFill>
                            <a:schemeClr val="accent4">
                              <a:lumMod val="75000"/>
                            </a:schemeClr>
                          </a:solidFill>
                          <a:latin typeface="Cambria Math"/>
                        </a:rPr>
                        <m:t>𝐹</m:t>
                      </m:r>
                      <m:r>
                        <a:rPr lang="en-US" sz="3200" i="1" smtClean="0">
                          <a:solidFill>
                            <a:schemeClr val="accent4">
                              <a:lumMod val="75000"/>
                            </a:schemeClr>
                          </a:solidFill>
                          <a:latin typeface="Cambria Math"/>
                        </a:rPr>
                        <m:t>×</m:t>
                      </m:r>
                      <m:r>
                        <a:rPr lang="en-US" sz="3200" i="1">
                          <a:solidFill>
                            <a:schemeClr val="accent4">
                              <a:lumMod val="75000"/>
                            </a:schemeClr>
                          </a:solidFill>
                          <a:latin typeface="Cambria Math"/>
                        </a:rPr>
                        <m:t>𝑑</m:t>
                      </m:r>
                    </m:oMath>
                  </m:oMathPara>
                </a14:m>
                <a:endParaRPr lang="en-IN" sz="3200" dirty="0">
                  <a:solidFill>
                    <a:schemeClr val="accent4">
                      <a:lumMod val="75000"/>
                    </a:schemeClr>
                  </a:solidFill>
                  <a:latin typeface="Marcellus" panose="020E0602050203020307"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233681" y="2570033"/>
                <a:ext cx="2433853" cy="584775"/>
              </a:xfrm>
              <a:prstGeom prst="rect">
                <a:avLst/>
              </a:prstGeom>
              <a:blipFill rotWithShape="1">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553572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79" y="975800"/>
            <a:ext cx="8725600" cy="486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29221" y="518811"/>
            <a:ext cx="8336977" cy="461665"/>
          </a:xfrm>
          <a:prstGeom prst="rect">
            <a:avLst/>
          </a:prstGeom>
          <a:noFill/>
        </p:spPr>
        <p:txBody>
          <a:bodyPr wrap="square" rtlCol="0">
            <a:spAutoFit/>
          </a:bodyPr>
          <a:lstStyle/>
          <a:p>
            <a:r>
              <a:rPr lang="en-IN" sz="2400" b="1" dirty="0" smtClean="0">
                <a:latin typeface="Marcellus"/>
              </a:rPr>
              <a:t>Q. </a:t>
            </a:r>
            <a:r>
              <a:rPr lang="en-IN" sz="2400" b="1" dirty="0" smtClean="0">
                <a:latin typeface="Marcellus"/>
              </a:rPr>
              <a:t>7 Find the resultant moment of all the forces about A</a:t>
            </a:r>
            <a:endParaRPr lang="en-IN" sz="2400" b="1" dirty="0">
              <a:latin typeface="Marcellus"/>
            </a:endParaRPr>
          </a:p>
        </p:txBody>
      </p:sp>
    </p:spTree>
    <p:extLst>
      <p:ext uri="{BB962C8B-B14F-4D97-AF65-F5344CB8AC3E}">
        <p14:creationId xmlns:p14="http://schemas.microsoft.com/office/powerpoint/2010/main" val="1916129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0295" y="184055"/>
            <a:ext cx="8604564" cy="1325563"/>
          </a:xfrm>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Moment of Force (</a:t>
            </a:r>
            <a:r>
              <a:rPr lang="en-US" sz="4800" dirty="0" err="1" smtClean="0">
                <a:solidFill>
                  <a:schemeClr val="accent5">
                    <a:lumMod val="75000"/>
                  </a:schemeClr>
                </a:solidFill>
                <a:latin typeface="Marcellus" panose="020E0602050203020307" pitchFamily="34" charset="0"/>
                <a:ea typeface="+mn-ea"/>
                <a:cs typeface="+mn-cs"/>
              </a:rPr>
              <a:t>Numericals</a:t>
            </a:r>
            <a:r>
              <a:rPr lang="en-US" sz="4800" dirty="0" smtClean="0">
                <a:solidFill>
                  <a:schemeClr val="accent5">
                    <a:lumMod val="75000"/>
                  </a:schemeClr>
                </a:solidFill>
                <a:latin typeface="Marcellus" panose="020E0602050203020307" pitchFamily="34" charset="0"/>
                <a:ea typeface="+mn-ea"/>
                <a:cs typeface="+mn-cs"/>
              </a:rPr>
              <a:t>)</a:t>
            </a:r>
            <a:endParaRPr lang="en-IN" sz="48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3718835" y="6304002"/>
            <a:ext cx="3256123" cy="369332"/>
          </a:xfrm>
          <a:prstGeom prst="rect">
            <a:avLst/>
          </a:prstGeom>
          <a:noFill/>
        </p:spPr>
        <p:txBody>
          <a:bodyPr wrap="square" rtlCol="0">
            <a:spAutoFit/>
          </a:bodyPr>
          <a:lstStyle/>
          <a:p>
            <a:r>
              <a:rPr lang="en-US" dirty="0" smtClean="0"/>
              <a:t>Fig. 17,18  Moment of force</a:t>
            </a:r>
            <a:r>
              <a:rPr lang="en-US" baseline="30000" dirty="0"/>
              <a:t> </a:t>
            </a:r>
            <a:r>
              <a:rPr lang="en-US" baseline="30000" dirty="0" smtClean="0"/>
              <a:t>[3]</a:t>
            </a:r>
            <a:r>
              <a:rPr lang="en-US" dirty="0" smtClean="0"/>
              <a:t> </a:t>
            </a:r>
            <a:endParaRPr lang="en-IN" baseline="30000" dirty="0"/>
          </a:p>
        </p:txBody>
      </p:sp>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4110" y="1409373"/>
            <a:ext cx="10515600" cy="1340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2388" y="1774209"/>
            <a:ext cx="1023582" cy="461665"/>
          </a:xfrm>
          <a:prstGeom prst="rect">
            <a:avLst/>
          </a:prstGeom>
          <a:noFill/>
        </p:spPr>
        <p:txBody>
          <a:bodyPr wrap="square" rtlCol="0">
            <a:spAutoFit/>
          </a:bodyPr>
          <a:lstStyle/>
          <a:p>
            <a:r>
              <a:rPr lang="en-IN" sz="2400" dirty="0" smtClean="0">
                <a:latin typeface="Marcellus"/>
              </a:rPr>
              <a:t>Q. </a:t>
            </a:r>
            <a:r>
              <a:rPr lang="en-IN" sz="2400" dirty="0" smtClean="0">
                <a:latin typeface="Marcellus"/>
              </a:rPr>
              <a:t>8</a:t>
            </a:r>
            <a:endParaRPr lang="en-IN" sz="2400" dirty="0">
              <a:latin typeface="Marcellus"/>
            </a:endParaRP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42219"/>
          <a:stretch/>
        </p:blipFill>
        <p:spPr bwMode="auto">
          <a:xfrm>
            <a:off x="300252" y="3008753"/>
            <a:ext cx="6182436" cy="252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35979" y="3635276"/>
            <a:ext cx="1023582" cy="461665"/>
          </a:xfrm>
          <a:prstGeom prst="rect">
            <a:avLst/>
          </a:prstGeom>
          <a:noFill/>
        </p:spPr>
        <p:txBody>
          <a:bodyPr wrap="square" rtlCol="0">
            <a:spAutoFit/>
          </a:bodyPr>
          <a:lstStyle/>
          <a:p>
            <a:r>
              <a:rPr lang="en-IN" sz="2400" dirty="0" smtClean="0">
                <a:latin typeface="Marcellus"/>
              </a:rPr>
              <a:t>Q. </a:t>
            </a:r>
            <a:r>
              <a:rPr lang="en-IN" sz="2400" dirty="0" smtClean="0">
                <a:latin typeface="Marcellus"/>
              </a:rPr>
              <a:t>9</a:t>
            </a:r>
            <a:endParaRPr lang="en-IN" sz="2400" dirty="0">
              <a:latin typeface="Marcellus"/>
            </a:endParaRPr>
          </a:p>
        </p:txBody>
      </p:sp>
      <p:pic>
        <p:nvPicPr>
          <p:cNvPr id="3076" name="Picture 4"/>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55279" y="3233382"/>
            <a:ext cx="4881796" cy="2733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751136" y="2910472"/>
            <a:ext cx="895856" cy="369332"/>
          </a:xfrm>
          <a:prstGeom prst="rect">
            <a:avLst/>
          </a:prstGeom>
          <a:noFill/>
        </p:spPr>
        <p:txBody>
          <a:bodyPr wrap="square" rtlCol="0">
            <a:spAutoFit/>
          </a:bodyPr>
          <a:lstStyle/>
          <a:p>
            <a:r>
              <a:rPr lang="en-US" dirty="0" smtClean="0">
                <a:solidFill>
                  <a:schemeClr val="bg1">
                    <a:lumMod val="50000"/>
                  </a:schemeClr>
                </a:solidFill>
                <a:latin typeface="Marcellus"/>
              </a:rPr>
              <a:t>Fig. 17        </a:t>
            </a:r>
            <a:endParaRPr lang="en-IN" dirty="0">
              <a:solidFill>
                <a:schemeClr val="bg1">
                  <a:lumMod val="50000"/>
                </a:schemeClr>
              </a:solidFill>
              <a:latin typeface="Marcellus"/>
            </a:endParaRPr>
          </a:p>
        </p:txBody>
      </p:sp>
      <p:sp>
        <p:nvSpPr>
          <p:cNvPr id="12" name="TextBox 11"/>
          <p:cNvSpPr txBox="1"/>
          <p:nvPr/>
        </p:nvSpPr>
        <p:spPr>
          <a:xfrm>
            <a:off x="9296177" y="5967251"/>
            <a:ext cx="895856" cy="369332"/>
          </a:xfrm>
          <a:prstGeom prst="rect">
            <a:avLst/>
          </a:prstGeom>
          <a:noFill/>
        </p:spPr>
        <p:txBody>
          <a:bodyPr wrap="square" rtlCol="0">
            <a:spAutoFit/>
          </a:bodyPr>
          <a:lstStyle/>
          <a:p>
            <a:r>
              <a:rPr lang="en-US" dirty="0" smtClean="0">
                <a:solidFill>
                  <a:schemeClr val="bg1">
                    <a:lumMod val="50000"/>
                  </a:schemeClr>
                </a:solidFill>
                <a:latin typeface="Marcellus"/>
              </a:rPr>
              <a:t>Fig. 18        </a:t>
            </a:r>
            <a:endParaRPr lang="en-IN" dirty="0">
              <a:solidFill>
                <a:schemeClr val="bg1">
                  <a:lumMod val="50000"/>
                </a:schemeClr>
              </a:solidFill>
              <a:latin typeface="Marcellus"/>
            </a:endParaRPr>
          </a:p>
        </p:txBody>
      </p:sp>
    </p:spTree>
    <p:extLst>
      <p:ext uri="{BB962C8B-B14F-4D97-AF65-F5344CB8AC3E}">
        <p14:creationId xmlns:p14="http://schemas.microsoft.com/office/powerpoint/2010/main" val="811371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260600" cy="1325563"/>
          </a:xfrm>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Couple</a:t>
            </a:r>
            <a:endParaRPr lang="en-IN" sz="48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3718835" y="6304002"/>
            <a:ext cx="3256123" cy="369332"/>
          </a:xfrm>
          <a:prstGeom prst="rect">
            <a:avLst/>
          </a:prstGeom>
          <a:noFill/>
        </p:spPr>
        <p:txBody>
          <a:bodyPr wrap="square" rtlCol="0">
            <a:spAutoFit/>
          </a:bodyPr>
          <a:lstStyle/>
          <a:p>
            <a:r>
              <a:rPr lang="en-US" dirty="0" smtClean="0"/>
              <a:t>Fig. 19,20 Couple </a:t>
            </a:r>
            <a:r>
              <a:rPr lang="en-US" baseline="30000" dirty="0" smtClean="0"/>
              <a:t> [3]</a:t>
            </a:r>
            <a:r>
              <a:rPr lang="en-US" dirty="0" smtClean="0"/>
              <a:t> </a:t>
            </a:r>
            <a:endParaRPr lang="en-IN" baseline="30000" dirty="0"/>
          </a:p>
        </p:txBody>
      </p:sp>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3" name="Content Placeholder 2"/>
          <p:cNvSpPr>
            <a:spLocks noGrp="1"/>
          </p:cNvSpPr>
          <p:nvPr>
            <p:ph idx="1"/>
          </p:nvPr>
        </p:nvSpPr>
        <p:spPr>
          <a:xfrm>
            <a:off x="203200" y="1825625"/>
            <a:ext cx="6667500" cy="4351338"/>
          </a:xfrm>
        </p:spPr>
        <p:txBody>
          <a:bodyPr>
            <a:normAutofit/>
          </a:bodyPr>
          <a:lstStyle/>
          <a:p>
            <a:pPr>
              <a:buFont typeface="Wingdings" panose="05000000000000000000" pitchFamily="2" charset="2"/>
              <a:buChar char="q"/>
            </a:pPr>
            <a:r>
              <a:rPr lang="en-US" dirty="0" smtClean="0">
                <a:latin typeface="Marcellus"/>
              </a:rPr>
              <a:t>Two parallel forces of equal magnitude and opposite senses form a couple.</a:t>
            </a:r>
          </a:p>
          <a:p>
            <a:pPr>
              <a:buFont typeface="Wingdings" panose="05000000000000000000" pitchFamily="2" charset="2"/>
              <a:buChar char="q"/>
            </a:pPr>
            <a:r>
              <a:rPr lang="en-US" dirty="0" smtClean="0">
                <a:latin typeface="Marcellus"/>
              </a:rPr>
              <a:t>Effect: Rotate a body on which it acts.</a:t>
            </a:r>
          </a:p>
          <a:p>
            <a:pPr>
              <a:buFont typeface="Wingdings" panose="05000000000000000000" pitchFamily="2" charset="2"/>
              <a:buChar char="q"/>
            </a:pPr>
            <a:r>
              <a:rPr lang="en-US" dirty="0" smtClean="0">
                <a:latin typeface="Marcellus"/>
              </a:rPr>
              <a:t>Moment of Couple:</a:t>
            </a:r>
          </a:p>
          <a:p>
            <a:pPr marL="0" indent="0">
              <a:buNone/>
            </a:pPr>
            <a:r>
              <a:rPr lang="en-US" dirty="0">
                <a:latin typeface="Marcellus"/>
              </a:rPr>
              <a:t> </a:t>
            </a:r>
            <a:r>
              <a:rPr lang="en-US" dirty="0" smtClean="0">
                <a:latin typeface="Marcellus"/>
              </a:rPr>
              <a:t>      M = F X d</a:t>
            </a:r>
          </a:p>
          <a:p>
            <a:pPr>
              <a:buFont typeface="Wingdings" panose="05000000000000000000" pitchFamily="2" charset="2"/>
              <a:buChar char="q"/>
            </a:pPr>
            <a:r>
              <a:rPr lang="en-US" dirty="0" smtClean="0">
                <a:latin typeface="Marcellus"/>
              </a:rPr>
              <a:t>Sign convention: </a:t>
            </a:r>
          </a:p>
          <a:p>
            <a:pPr>
              <a:buFont typeface="Wingdings" panose="05000000000000000000" pitchFamily="2" charset="2"/>
              <a:buChar char="Ø"/>
            </a:pPr>
            <a:r>
              <a:rPr lang="en-US" dirty="0" smtClean="0">
                <a:latin typeface="Marcellus"/>
              </a:rPr>
              <a:t>Anticlockwise : + </a:t>
            </a:r>
            <a:r>
              <a:rPr lang="en-US" dirty="0" err="1" smtClean="0">
                <a:latin typeface="Marcellus"/>
              </a:rPr>
              <a:t>Ve</a:t>
            </a:r>
            <a:endParaRPr lang="en-US" dirty="0" smtClean="0">
              <a:latin typeface="Marcellus"/>
            </a:endParaRPr>
          </a:p>
          <a:p>
            <a:pPr>
              <a:buFont typeface="Wingdings" panose="05000000000000000000" pitchFamily="2" charset="2"/>
              <a:buChar char="Ø"/>
            </a:pPr>
            <a:r>
              <a:rPr lang="en-US" dirty="0" smtClean="0">
                <a:latin typeface="Marcellus"/>
              </a:rPr>
              <a:t>Clockwise: - </a:t>
            </a:r>
            <a:r>
              <a:rPr lang="en-US" dirty="0" err="1" smtClean="0">
                <a:latin typeface="Marcellus"/>
              </a:rPr>
              <a:t>Ve</a:t>
            </a:r>
            <a:endParaRPr lang="en-US" dirty="0" smtClean="0">
              <a:latin typeface="Marcellus"/>
            </a:endParaRPr>
          </a:p>
          <a:p>
            <a:pPr marL="0" indent="0">
              <a:buNone/>
            </a:pP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259" y="3682298"/>
            <a:ext cx="6926262"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507665" y="5645888"/>
            <a:ext cx="5656521" cy="369332"/>
          </a:xfrm>
          <a:prstGeom prst="rect">
            <a:avLst/>
          </a:prstGeom>
          <a:noFill/>
        </p:spPr>
        <p:txBody>
          <a:bodyPr wrap="square" rtlCol="0">
            <a:spAutoFit/>
          </a:bodyPr>
          <a:lstStyle/>
          <a:p>
            <a:r>
              <a:rPr lang="en-US" dirty="0" smtClean="0">
                <a:solidFill>
                  <a:schemeClr val="bg1">
                    <a:lumMod val="50000"/>
                  </a:schemeClr>
                </a:solidFill>
                <a:latin typeface="Marcellus"/>
              </a:rPr>
              <a:t>Fig. 19                                                           Fig. 20</a:t>
            </a:r>
            <a:endParaRPr lang="en-IN" dirty="0">
              <a:solidFill>
                <a:schemeClr val="bg1">
                  <a:lumMod val="50000"/>
                </a:schemeClr>
              </a:solidFill>
              <a:latin typeface="Marcellu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30174"/>
            <a:ext cx="4822825" cy="3571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296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056" y="131210"/>
            <a:ext cx="10515600" cy="953312"/>
          </a:xfrm>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Properties Couple</a:t>
            </a:r>
            <a:endParaRPr lang="en-IN" sz="48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pic>
        <p:nvPicPr>
          <p:cNvPr id="6146"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65716" y="1180214"/>
            <a:ext cx="11545199" cy="3088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65716" y="4269096"/>
            <a:ext cx="11372628" cy="2238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229280" y="5079960"/>
              <a:ext cx="1479600" cy="292680"/>
            </p14:xfrm>
          </p:contentPart>
        </mc:Choice>
        <mc:Fallback xmlns="">
          <p:pic>
            <p:nvPicPr>
              <p:cNvPr id="3" name="Ink 2"/>
              <p:cNvPicPr/>
              <p:nvPr/>
            </p:nvPicPr>
            <p:blipFill>
              <a:blip r:embed="rId7"/>
              <a:stretch>
                <a:fillRect/>
              </a:stretch>
            </p:blipFill>
            <p:spPr>
              <a:xfrm>
                <a:off x="4213080" y="5016600"/>
                <a:ext cx="151164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5111640" y="5289480"/>
              <a:ext cx="584640" cy="32040"/>
            </p14:xfrm>
          </p:contentPart>
        </mc:Choice>
        <mc:Fallback xmlns="">
          <p:pic>
            <p:nvPicPr>
              <p:cNvPr id="4" name="Ink 3"/>
              <p:cNvPicPr/>
              <p:nvPr/>
            </p:nvPicPr>
            <p:blipFill>
              <a:blip r:embed="rId9"/>
              <a:stretch>
                <a:fillRect/>
              </a:stretch>
            </p:blipFill>
            <p:spPr>
              <a:xfrm>
                <a:off x="5095800" y="5226120"/>
                <a:ext cx="616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4826160" y="5334120"/>
              <a:ext cx="901800" cy="63720"/>
            </p14:xfrm>
          </p:contentPart>
        </mc:Choice>
        <mc:Fallback xmlns="">
          <p:pic>
            <p:nvPicPr>
              <p:cNvPr id="5" name="Ink 4"/>
              <p:cNvPicPr/>
              <p:nvPr/>
            </p:nvPicPr>
            <p:blipFill>
              <a:blip r:embed="rId11"/>
              <a:stretch>
                <a:fillRect/>
              </a:stretch>
            </p:blipFill>
            <p:spPr>
              <a:xfrm>
                <a:off x="4809960" y="5270400"/>
                <a:ext cx="933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4286160" y="5213520"/>
              <a:ext cx="781560" cy="95400"/>
            </p14:xfrm>
          </p:contentPart>
        </mc:Choice>
        <mc:Fallback xmlns="">
          <p:pic>
            <p:nvPicPr>
              <p:cNvPr id="6" name="Ink 5"/>
              <p:cNvPicPr/>
              <p:nvPr/>
            </p:nvPicPr>
            <p:blipFill>
              <a:blip r:embed="rId13"/>
              <a:stretch>
                <a:fillRect/>
              </a:stretch>
            </p:blipFill>
            <p:spPr>
              <a:xfrm>
                <a:off x="4270320" y="5149800"/>
                <a:ext cx="8132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p14:cNvContentPartPr/>
              <p14:nvPr/>
            </p14:nvContentPartPr>
            <p14:xfrm>
              <a:off x="4781520" y="1371600"/>
              <a:ext cx="1657800" cy="38520"/>
            </p14:xfrm>
          </p:contentPart>
        </mc:Choice>
        <mc:Fallback xmlns="">
          <p:pic>
            <p:nvPicPr>
              <p:cNvPr id="7" name="Ink 6"/>
              <p:cNvPicPr/>
              <p:nvPr/>
            </p:nvPicPr>
            <p:blipFill>
              <a:blip r:embed="rId15"/>
              <a:stretch>
                <a:fillRect/>
              </a:stretch>
            </p:blipFill>
            <p:spPr>
              <a:xfrm>
                <a:off x="4765680" y="1308240"/>
                <a:ext cx="1689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p14:cNvContentPartPr/>
              <p14:nvPr/>
            </p14:nvContentPartPr>
            <p14:xfrm>
              <a:off x="6851520" y="1295280"/>
              <a:ext cx="978480" cy="172080"/>
            </p14:xfrm>
          </p:contentPart>
        </mc:Choice>
        <mc:Fallback xmlns="">
          <p:pic>
            <p:nvPicPr>
              <p:cNvPr id="8" name="Ink 7"/>
              <p:cNvPicPr/>
              <p:nvPr/>
            </p:nvPicPr>
            <p:blipFill>
              <a:blip r:embed="rId17"/>
              <a:stretch>
                <a:fillRect/>
              </a:stretch>
            </p:blipFill>
            <p:spPr>
              <a:xfrm>
                <a:off x="6835680" y="1231920"/>
                <a:ext cx="10101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p14:cNvContentPartPr/>
              <p14:nvPr/>
            </p14:nvContentPartPr>
            <p14:xfrm>
              <a:off x="8845560" y="1263600"/>
              <a:ext cx="1581480" cy="241560"/>
            </p14:xfrm>
          </p:contentPart>
        </mc:Choice>
        <mc:Fallback xmlns="">
          <p:pic>
            <p:nvPicPr>
              <p:cNvPr id="10" name="Ink 9"/>
              <p:cNvPicPr/>
              <p:nvPr/>
            </p:nvPicPr>
            <p:blipFill>
              <a:blip r:embed="rId19"/>
              <a:stretch>
                <a:fillRect/>
              </a:stretch>
            </p:blipFill>
            <p:spPr>
              <a:xfrm>
                <a:off x="8829720" y="1200240"/>
                <a:ext cx="1613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p14:cNvContentPartPr/>
              <p14:nvPr/>
            </p14:nvContentPartPr>
            <p14:xfrm>
              <a:off x="4597560" y="1695600"/>
              <a:ext cx="901800" cy="216000"/>
            </p14:xfrm>
          </p:contentPart>
        </mc:Choice>
        <mc:Fallback xmlns="">
          <p:pic>
            <p:nvPicPr>
              <p:cNvPr id="11" name="Ink 10"/>
              <p:cNvPicPr/>
              <p:nvPr/>
            </p:nvPicPr>
            <p:blipFill>
              <a:blip r:embed="rId21"/>
              <a:stretch>
                <a:fillRect/>
              </a:stretch>
            </p:blipFill>
            <p:spPr>
              <a:xfrm>
                <a:off x="4581360" y="1631880"/>
                <a:ext cx="9338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p14:cNvContentPartPr/>
              <p14:nvPr/>
            </p14:nvContentPartPr>
            <p14:xfrm>
              <a:off x="7829640" y="1784520"/>
              <a:ext cx="489240" cy="360"/>
            </p14:xfrm>
          </p:contentPart>
        </mc:Choice>
        <mc:Fallback xmlns="">
          <p:pic>
            <p:nvPicPr>
              <p:cNvPr id="12" name="Ink 11"/>
              <p:cNvPicPr/>
              <p:nvPr/>
            </p:nvPicPr>
            <p:blipFill>
              <a:blip r:embed="rId23"/>
              <a:stretch>
                <a:fillRect/>
              </a:stretch>
            </p:blipFill>
            <p:spPr>
              <a:xfrm>
                <a:off x="7813800" y="1720800"/>
                <a:ext cx="5209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p14:cNvContentPartPr/>
              <p14:nvPr/>
            </p14:nvContentPartPr>
            <p14:xfrm>
              <a:off x="8451720" y="1809720"/>
              <a:ext cx="1524600" cy="12960"/>
            </p14:xfrm>
          </p:contentPart>
        </mc:Choice>
        <mc:Fallback xmlns="">
          <p:pic>
            <p:nvPicPr>
              <p:cNvPr id="13" name="Ink 12"/>
              <p:cNvPicPr/>
              <p:nvPr/>
            </p:nvPicPr>
            <p:blipFill>
              <a:blip r:embed="rId25"/>
              <a:stretch>
                <a:fillRect/>
              </a:stretch>
            </p:blipFill>
            <p:spPr>
              <a:xfrm>
                <a:off x="8435880" y="1746360"/>
                <a:ext cx="15562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p14:cNvContentPartPr/>
              <p14:nvPr/>
            </p14:nvContentPartPr>
            <p14:xfrm>
              <a:off x="5651640" y="2521080"/>
              <a:ext cx="527400" cy="19440"/>
            </p14:xfrm>
          </p:contentPart>
        </mc:Choice>
        <mc:Fallback xmlns="">
          <p:pic>
            <p:nvPicPr>
              <p:cNvPr id="14" name="Ink 13"/>
              <p:cNvPicPr/>
              <p:nvPr/>
            </p:nvPicPr>
            <p:blipFill>
              <a:blip r:embed="rId27"/>
              <a:stretch>
                <a:fillRect/>
              </a:stretch>
            </p:blipFill>
            <p:spPr>
              <a:xfrm>
                <a:off x="5635800" y="2457360"/>
                <a:ext cx="559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p14:cNvContentPartPr/>
              <p14:nvPr/>
            </p14:nvContentPartPr>
            <p14:xfrm>
              <a:off x="2482920" y="2857680"/>
              <a:ext cx="1181520" cy="114480"/>
            </p14:xfrm>
          </p:contentPart>
        </mc:Choice>
        <mc:Fallback xmlns="">
          <p:pic>
            <p:nvPicPr>
              <p:cNvPr id="15" name="Ink 14"/>
              <p:cNvPicPr/>
              <p:nvPr/>
            </p:nvPicPr>
            <p:blipFill>
              <a:blip r:embed="rId29"/>
              <a:stretch>
                <a:fillRect/>
              </a:stretch>
            </p:blipFill>
            <p:spPr>
              <a:xfrm>
                <a:off x="2467080" y="2793960"/>
                <a:ext cx="12132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p14:cNvContentPartPr/>
              <p14:nvPr/>
            </p14:nvContentPartPr>
            <p14:xfrm>
              <a:off x="5334120" y="2857680"/>
              <a:ext cx="1797120" cy="152640"/>
            </p14:xfrm>
          </p:contentPart>
        </mc:Choice>
        <mc:Fallback xmlns="">
          <p:pic>
            <p:nvPicPr>
              <p:cNvPr id="16" name="Ink 15"/>
              <p:cNvPicPr/>
              <p:nvPr/>
            </p:nvPicPr>
            <p:blipFill>
              <a:blip r:embed="rId31"/>
              <a:stretch>
                <a:fillRect/>
              </a:stretch>
            </p:blipFill>
            <p:spPr>
              <a:xfrm>
                <a:off x="5318280" y="2793960"/>
                <a:ext cx="1829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p14:cNvContentPartPr/>
              <p14:nvPr/>
            </p14:nvContentPartPr>
            <p14:xfrm>
              <a:off x="965160" y="4406760"/>
              <a:ext cx="3988080" cy="216360"/>
            </p14:xfrm>
          </p:contentPart>
        </mc:Choice>
        <mc:Fallback xmlns="">
          <p:pic>
            <p:nvPicPr>
              <p:cNvPr id="17" name="Ink 16"/>
              <p:cNvPicPr/>
              <p:nvPr/>
            </p:nvPicPr>
            <p:blipFill>
              <a:blip r:embed="rId33"/>
              <a:stretch>
                <a:fillRect/>
              </a:stretch>
            </p:blipFill>
            <p:spPr>
              <a:xfrm>
                <a:off x="949320" y="4343400"/>
                <a:ext cx="40197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p14:cNvContentPartPr/>
              <p14:nvPr/>
            </p14:nvContentPartPr>
            <p14:xfrm>
              <a:off x="907920" y="4502160"/>
              <a:ext cx="3435840" cy="101880"/>
            </p14:xfrm>
          </p:contentPart>
        </mc:Choice>
        <mc:Fallback xmlns="">
          <p:pic>
            <p:nvPicPr>
              <p:cNvPr id="18" name="Ink 17"/>
              <p:cNvPicPr/>
              <p:nvPr/>
            </p:nvPicPr>
            <p:blipFill>
              <a:blip r:embed="rId35"/>
              <a:stretch>
                <a:fillRect/>
              </a:stretch>
            </p:blipFill>
            <p:spPr>
              <a:xfrm>
                <a:off x="892080" y="4438800"/>
                <a:ext cx="34675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p14:cNvContentPartPr/>
              <p14:nvPr/>
            </p14:nvContentPartPr>
            <p14:xfrm>
              <a:off x="914400" y="6280200"/>
              <a:ext cx="7252200" cy="57600"/>
            </p14:xfrm>
          </p:contentPart>
        </mc:Choice>
        <mc:Fallback xmlns="">
          <p:pic>
            <p:nvPicPr>
              <p:cNvPr id="19" name="Ink 18"/>
              <p:cNvPicPr/>
              <p:nvPr/>
            </p:nvPicPr>
            <p:blipFill>
              <a:blip r:embed="rId37"/>
              <a:stretch>
                <a:fillRect/>
              </a:stretch>
            </p:blipFill>
            <p:spPr>
              <a:xfrm>
                <a:off x="898560" y="6216480"/>
                <a:ext cx="72838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p14:cNvContentPartPr/>
              <p14:nvPr/>
            </p14:nvContentPartPr>
            <p14:xfrm>
              <a:off x="857160" y="6216480"/>
              <a:ext cx="7290360" cy="159120"/>
            </p14:xfrm>
          </p:contentPart>
        </mc:Choice>
        <mc:Fallback xmlns="">
          <p:pic>
            <p:nvPicPr>
              <p:cNvPr id="20" name="Ink 19"/>
              <p:cNvPicPr/>
              <p:nvPr/>
            </p:nvPicPr>
            <p:blipFill>
              <a:blip r:embed="rId39"/>
              <a:stretch>
                <a:fillRect/>
              </a:stretch>
            </p:blipFill>
            <p:spPr>
              <a:xfrm>
                <a:off x="841320" y="6153120"/>
                <a:ext cx="7322040" cy="286200"/>
              </a:xfrm>
              <a:prstGeom prst="rect">
                <a:avLst/>
              </a:prstGeom>
            </p:spPr>
          </p:pic>
        </mc:Fallback>
      </mc:AlternateContent>
    </p:spTree>
    <p:extLst>
      <p:ext uri="{BB962C8B-B14F-4D97-AF65-F5344CB8AC3E}">
        <p14:creationId xmlns:p14="http://schemas.microsoft.com/office/powerpoint/2010/main" val="41921520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Couple (</a:t>
            </a:r>
            <a:r>
              <a:rPr lang="en-US" sz="4800" dirty="0">
                <a:solidFill>
                  <a:schemeClr val="accent5">
                    <a:lumMod val="75000"/>
                  </a:schemeClr>
                </a:solidFill>
                <a:latin typeface="Marcellus" panose="020E0602050203020307" pitchFamily="34" charset="0"/>
              </a:rPr>
              <a:t>Numerica</a:t>
            </a:r>
            <a:r>
              <a:rPr lang="en-US" sz="4800" dirty="0" smtClean="0">
                <a:solidFill>
                  <a:schemeClr val="accent5">
                    <a:lumMod val="75000"/>
                  </a:schemeClr>
                </a:solidFill>
                <a:latin typeface="Marcellus" panose="020E0602050203020307" pitchFamily="34" charset="0"/>
                <a:ea typeface="+mn-ea"/>
                <a:cs typeface="+mn-cs"/>
              </a:rPr>
              <a:t>l)</a:t>
            </a:r>
            <a:endParaRPr lang="en-IN" sz="48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784" y="1247505"/>
            <a:ext cx="303847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212904" y="4084430"/>
            <a:ext cx="3256123" cy="369332"/>
          </a:xfrm>
          <a:prstGeom prst="rect">
            <a:avLst/>
          </a:prstGeom>
          <a:noFill/>
        </p:spPr>
        <p:txBody>
          <a:bodyPr wrap="square" rtlCol="0">
            <a:spAutoFit/>
          </a:bodyPr>
          <a:lstStyle/>
          <a:p>
            <a:r>
              <a:rPr lang="en-US" dirty="0" smtClean="0"/>
              <a:t>Fig. 21 </a:t>
            </a:r>
            <a:endParaRPr lang="en-IN" baseline="30000" dirty="0"/>
          </a:p>
        </p:txBody>
      </p:sp>
      <p:sp>
        <p:nvSpPr>
          <p:cNvPr id="10" name="TextBox 9"/>
          <p:cNvSpPr txBox="1"/>
          <p:nvPr/>
        </p:nvSpPr>
        <p:spPr>
          <a:xfrm>
            <a:off x="1237728" y="1891537"/>
            <a:ext cx="1023582" cy="461665"/>
          </a:xfrm>
          <a:prstGeom prst="rect">
            <a:avLst/>
          </a:prstGeom>
          <a:noFill/>
        </p:spPr>
        <p:txBody>
          <a:bodyPr wrap="square" rtlCol="0">
            <a:spAutoFit/>
          </a:bodyPr>
          <a:lstStyle/>
          <a:p>
            <a:r>
              <a:rPr lang="en-IN" sz="2400" dirty="0" smtClean="0">
                <a:latin typeface="Marcellus"/>
              </a:rPr>
              <a:t>Q. </a:t>
            </a:r>
            <a:r>
              <a:rPr lang="en-IN" sz="2400" dirty="0" smtClean="0">
                <a:latin typeface="Marcellus"/>
              </a:rPr>
              <a:t>10</a:t>
            </a:r>
            <a:endParaRPr lang="en-IN" sz="2400" dirty="0">
              <a:latin typeface="Marcellus"/>
            </a:endParaRPr>
          </a:p>
        </p:txBody>
      </p:sp>
      <p:sp>
        <p:nvSpPr>
          <p:cNvPr id="11" name="TextBox 10"/>
          <p:cNvSpPr txBox="1"/>
          <p:nvPr/>
        </p:nvSpPr>
        <p:spPr>
          <a:xfrm>
            <a:off x="4730749" y="6413871"/>
            <a:ext cx="3256123" cy="369332"/>
          </a:xfrm>
          <a:prstGeom prst="rect">
            <a:avLst/>
          </a:prstGeom>
          <a:noFill/>
        </p:spPr>
        <p:txBody>
          <a:bodyPr wrap="square" rtlCol="0">
            <a:spAutoFit/>
          </a:bodyPr>
          <a:lstStyle/>
          <a:p>
            <a:r>
              <a:rPr lang="en-US" dirty="0" smtClean="0"/>
              <a:t>Fig. 21,22 Couple </a:t>
            </a:r>
            <a:r>
              <a:rPr lang="en-US" baseline="30000" dirty="0" smtClean="0"/>
              <a:t> [2]</a:t>
            </a:r>
            <a:r>
              <a:rPr lang="en-US" dirty="0" smtClean="0"/>
              <a:t> </a:t>
            </a:r>
            <a:endParaRPr lang="en-IN" baseline="30000" dirty="0"/>
          </a:p>
        </p:txBody>
      </p:sp>
      <p:pic>
        <p:nvPicPr>
          <p:cNvPr id="7171"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4928" b="8712"/>
          <a:stretch/>
        </p:blipFill>
        <p:spPr bwMode="auto">
          <a:xfrm>
            <a:off x="2478582" y="4453762"/>
            <a:ext cx="8465430" cy="196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237728" y="4307945"/>
            <a:ext cx="1023582" cy="461665"/>
          </a:xfrm>
          <a:prstGeom prst="rect">
            <a:avLst/>
          </a:prstGeom>
          <a:noFill/>
        </p:spPr>
        <p:txBody>
          <a:bodyPr wrap="square" rtlCol="0">
            <a:spAutoFit/>
          </a:bodyPr>
          <a:lstStyle/>
          <a:p>
            <a:r>
              <a:rPr lang="en-IN" sz="2400" dirty="0" smtClean="0">
                <a:latin typeface="Marcellus"/>
              </a:rPr>
              <a:t>Q. </a:t>
            </a:r>
            <a:r>
              <a:rPr lang="en-IN" sz="2400" dirty="0" smtClean="0">
                <a:latin typeface="Marcellus"/>
              </a:rPr>
              <a:t>11</a:t>
            </a:r>
            <a:endParaRPr lang="en-IN" sz="2400" dirty="0">
              <a:latin typeface="Marcellus"/>
            </a:endParaRPr>
          </a:p>
        </p:txBody>
      </p:sp>
      <p:sp>
        <p:nvSpPr>
          <p:cNvPr id="13" name="TextBox 12"/>
          <p:cNvSpPr txBox="1"/>
          <p:nvPr/>
        </p:nvSpPr>
        <p:spPr>
          <a:xfrm>
            <a:off x="9337719" y="5897754"/>
            <a:ext cx="3256123" cy="369332"/>
          </a:xfrm>
          <a:prstGeom prst="rect">
            <a:avLst/>
          </a:prstGeom>
          <a:noFill/>
        </p:spPr>
        <p:txBody>
          <a:bodyPr wrap="square" rtlCol="0">
            <a:spAutoFit/>
          </a:bodyPr>
          <a:lstStyle/>
          <a:p>
            <a:r>
              <a:rPr lang="en-US" dirty="0" smtClean="0"/>
              <a:t>Fig. 22 </a:t>
            </a:r>
            <a:endParaRPr lang="en-IN" baseline="30000" dirty="0"/>
          </a:p>
        </p:txBody>
      </p:sp>
      <p:sp>
        <p:nvSpPr>
          <p:cNvPr id="3" name="TextBox 2"/>
          <p:cNvSpPr txBox="1"/>
          <p:nvPr/>
        </p:nvSpPr>
        <p:spPr>
          <a:xfrm>
            <a:off x="2434856" y="1891537"/>
            <a:ext cx="2864928" cy="461665"/>
          </a:xfrm>
          <a:prstGeom prst="rect">
            <a:avLst/>
          </a:prstGeom>
          <a:noFill/>
        </p:spPr>
        <p:txBody>
          <a:bodyPr wrap="square" rtlCol="0">
            <a:spAutoFit/>
          </a:bodyPr>
          <a:lstStyle/>
          <a:p>
            <a:r>
              <a:rPr lang="en-US" sz="2400" dirty="0" smtClean="0">
                <a:solidFill>
                  <a:schemeClr val="bg1">
                    <a:lumMod val="50000"/>
                  </a:schemeClr>
                </a:solidFill>
                <a:latin typeface="Marcellus"/>
              </a:rPr>
              <a:t>Calculate the couple</a:t>
            </a:r>
            <a:endParaRPr lang="en-IN" dirty="0">
              <a:solidFill>
                <a:schemeClr val="bg1">
                  <a:lumMod val="50000"/>
                </a:schemeClr>
              </a:solidFill>
              <a:latin typeface="Marcellus"/>
            </a:endParaRPr>
          </a:p>
        </p:txBody>
      </p:sp>
    </p:spTree>
    <p:extLst>
      <p:ext uri="{BB962C8B-B14F-4D97-AF65-F5344CB8AC3E}">
        <p14:creationId xmlns:p14="http://schemas.microsoft.com/office/powerpoint/2010/main" val="38585826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solidFill>
                  <a:schemeClr val="accent5">
                    <a:lumMod val="75000"/>
                  </a:schemeClr>
                </a:solidFill>
                <a:latin typeface="Marcellus" panose="020E0602050203020307" pitchFamily="34" charset="0"/>
                <a:ea typeface="+mn-ea"/>
                <a:cs typeface="+mn-cs"/>
              </a:rPr>
              <a:t>Resolution of Concurrent Forces (Numerical)</a:t>
            </a:r>
            <a:endParaRPr lang="en-IN" sz="48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9469027" y="3853597"/>
            <a:ext cx="921543"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12" name="TextBox 11"/>
          <p:cNvSpPr txBox="1"/>
          <p:nvPr/>
        </p:nvSpPr>
        <p:spPr>
          <a:xfrm>
            <a:off x="43216" y="1923729"/>
            <a:ext cx="1023582" cy="461665"/>
          </a:xfrm>
          <a:prstGeom prst="rect">
            <a:avLst/>
          </a:prstGeom>
          <a:noFill/>
        </p:spPr>
        <p:txBody>
          <a:bodyPr wrap="square" rtlCol="0">
            <a:spAutoFit/>
          </a:bodyPr>
          <a:lstStyle/>
          <a:p>
            <a:r>
              <a:rPr lang="en-IN" sz="2400" dirty="0" smtClean="0">
                <a:solidFill>
                  <a:schemeClr val="bg1">
                    <a:lumMod val="50000"/>
                  </a:schemeClr>
                </a:solidFill>
                <a:latin typeface="Marcellus"/>
              </a:rPr>
              <a:t>Q. </a:t>
            </a:r>
            <a:r>
              <a:rPr lang="en-IN" sz="2400" dirty="0" smtClean="0">
                <a:solidFill>
                  <a:schemeClr val="bg1">
                    <a:lumMod val="50000"/>
                  </a:schemeClr>
                </a:solidFill>
                <a:latin typeface="Marcellus"/>
              </a:rPr>
              <a:t>12</a:t>
            </a:r>
            <a:endParaRPr lang="en-IN" sz="2400" dirty="0">
              <a:solidFill>
                <a:schemeClr val="bg1">
                  <a:lumMod val="50000"/>
                </a:schemeClr>
              </a:solidFill>
              <a:latin typeface="Marcellus"/>
            </a:endParaRPr>
          </a:p>
        </p:txBody>
      </p:sp>
      <p:sp>
        <p:nvSpPr>
          <p:cNvPr id="13" name="TextBox 12"/>
          <p:cNvSpPr txBox="1"/>
          <p:nvPr/>
        </p:nvSpPr>
        <p:spPr>
          <a:xfrm>
            <a:off x="4730749" y="6413871"/>
            <a:ext cx="4530209" cy="369332"/>
          </a:xfrm>
          <a:prstGeom prst="rect">
            <a:avLst/>
          </a:prstGeom>
          <a:noFill/>
        </p:spPr>
        <p:txBody>
          <a:bodyPr wrap="square" rtlCol="0">
            <a:spAutoFit/>
          </a:bodyPr>
          <a:lstStyle/>
          <a:p>
            <a:r>
              <a:rPr lang="en-US" dirty="0" smtClean="0"/>
              <a:t>Fig. 24 Resultant of concurrent Forces</a:t>
            </a:r>
            <a:r>
              <a:rPr lang="en-US" baseline="30000" dirty="0" smtClean="0"/>
              <a:t> [2]</a:t>
            </a:r>
            <a:r>
              <a:rPr lang="en-US" dirty="0" smtClean="0"/>
              <a:t> </a:t>
            </a:r>
            <a:endParaRPr lang="en-IN" baseline="30000" dirty="0"/>
          </a:p>
        </p:txBody>
      </p:sp>
      <p:sp>
        <p:nvSpPr>
          <p:cNvPr id="4" name="Rectangle 3"/>
          <p:cNvSpPr/>
          <p:nvPr/>
        </p:nvSpPr>
        <p:spPr>
          <a:xfrm>
            <a:off x="1066798" y="1754397"/>
            <a:ext cx="10244667" cy="2246769"/>
          </a:xfrm>
          <a:prstGeom prst="rect">
            <a:avLst/>
          </a:prstGeom>
        </p:spPr>
        <p:txBody>
          <a:bodyPr wrap="square">
            <a:spAutoFit/>
          </a:bodyPr>
          <a:lstStyle/>
          <a:p>
            <a:pPr algn="just"/>
            <a:r>
              <a:rPr lang="en-US" sz="2800" dirty="0" smtClean="0">
                <a:solidFill>
                  <a:schemeClr val="bg1">
                    <a:lumMod val="50000"/>
                  </a:schemeClr>
                </a:solidFill>
                <a:latin typeface="Marcellus"/>
                <a:cs typeface="ItalicC" panose="00000400000000000000" pitchFamily="2" charset="0"/>
              </a:rPr>
              <a:t>A car is pulled by means of two ropes as shown in Fig. 24. The tension in one rope is P = 2.6 </a:t>
            </a:r>
            <a:r>
              <a:rPr lang="en-US" sz="2800" dirty="0" err="1" smtClean="0">
                <a:solidFill>
                  <a:schemeClr val="bg1">
                    <a:lumMod val="50000"/>
                  </a:schemeClr>
                </a:solidFill>
                <a:latin typeface="Marcellus"/>
                <a:cs typeface="ItalicC" panose="00000400000000000000" pitchFamily="2" charset="0"/>
              </a:rPr>
              <a:t>kN.</a:t>
            </a:r>
            <a:r>
              <a:rPr lang="en-US" sz="2800" dirty="0" smtClean="0">
                <a:solidFill>
                  <a:schemeClr val="bg1">
                    <a:lumMod val="50000"/>
                  </a:schemeClr>
                </a:solidFill>
                <a:latin typeface="Marcellus"/>
                <a:cs typeface="ItalicC" panose="00000400000000000000" pitchFamily="2" charset="0"/>
              </a:rPr>
              <a:t> If the resultant of two forces applied at O is directed along the x-axis of the car. Find the tension in the other rope and magnitude of the resultant. (</a:t>
            </a:r>
            <a:r>
              <a:rPr lang="en-IN" sz="2800" dirty="0"/>
              <a:t>Q = 2.934 </a:t>
            </a:r>
            <a:r>
              <a:rPr lang="en-IN" sz="2800" dirty="0" err="1" smtClean="0"/>
              <a:t>kN</a:t>
            </a:r>
            <a:r>
              <a:rPr lang="en-IN" sz="2800" dirty="0"/>
              <a:t>, R = 4.8 </a:t>
            </a:r>
            <a:r>
              <a:rPr lang="en-IN" sz="2800" dirty="0" err="1"/>
              <a:t>kN</a:t>
            </a:r>
            <a:r>
              <a:rPr lang="en-IN" sz="2800" dirty="0"/>
              <a:t> ( </a:t>
            </a:r>
            <a:r>
              <a:rPr lang="en-IN" sz="2800" dirty="0" smtClean="0"/>
              <a:t>)</a:t>
            </a:r>
            <a:endParaRPr lang="en-IN" sz="2800" dirty="0">
              <a:solidFill>
                <a:schemeClr val="bg1">
                  <a:lumMod val="50000"/>
                </a:schemeClr>
              </a:solidFill>
              <a:latin typeface="Marcellus"/>
              <a:cs typeface="ItalicC" panose="00000400000000000000" pitchFamily="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112" y="3968062"/>
            <a:ext cx="4618037" cy="230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2184400" y="3742267"/>
            <a:ext cx="1947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3987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602" t="39567" r="27887"/>
          <a:stretch/>
        </p:blipFill>
        <p:spPr bwMode="auto">
          <a:xfrm>
            <a:off x="474131" y="2006888"/>
            <a:ext cx="4097867" cy="240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25937" y="221193"/>
            <a:ext cx="11049000" cy="515408"/>
          </a:xfrm>
        </p:spPr>
        <p:txBody>
          <a:bodyPr>
            <a:normAutofit fontScale="90000"/>
          </a:bodyPr>
          <a:lstStyle/>
          <a:p>
            <a:r>
              <a:rPr lang="en-US" sz="4800" dirty="0" smtClean="0">
                <a:solidFill>
                  <a:schemeClr val="accent5">
                    <a:lumMod val="75000"/>
                  </a:schemeClr>
                </a:solidFill>
                <a:latin typeface="Marcellus" panose="020E0602050203020307" pitchFamily="34" charset="0"/>
                <a:ea typeface="+mn-ea"/>
                <a:cs typeface="+mn-cs"/>
              </a:rPr>
              <a:t>Resolution of Concurrent Forces (Numerical)</a:t>
            </a:r>
            <a:endParaRPr lang="en-IN" sz="48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9469027" y="3853597"/>
            <a:ext cx="921543"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6930"/>
          <a:stretch/>
        </p:blipFill>
        <p:spPr bwMode="auto">
          <a:xfrm>
            <a:off x="831900" y="782706"/>
            <a:ext cx="9206392" cy="131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1746" y="856930"/>
            <a:ext cx="1023582" cy="461665"/>
          </a:xfrm>
          <a:prstGeom prst="rect">
            <a:avLst/>
          </a:prstGeom>
          <a:noFill/>
        </p:spPr>
        <p:txBody>
          <a:bodyPr wrap="square" rtlCol="0">
            <a:spAutoFit/>
          </a:bodyPr>
          <a:lstStyle/>
          <a:p>
            <a:r>
              <a:rPr lang="en-IN" sz="2400" dirty="0" smtClean="0">
                <a:latin typeface="Marcellus"/>
              </a:rPr>
              <a:t>Q. </a:t>
            </a:r>
            <a:r>
              <a:rPr lang="en-IN" sz="2400" dirty="0" smtClean="0">
                <a:latin typeface="Marcellus"/>
              </a:rPr>
              <a:t>13</a:t>
            </a:r>
            <a:endParaRPr lang="en-IN" sz="2400" dirty="0">
              <a:latin typeface="Marcellus"/>
            </a:endParaRPr>
          </a:p>
        </p:txBody>
      </p:sp>
      <p:pic>
        <p:nvPicPr>
          <p:cNvPr id="1026" name="Picture 2" descr="C:\Users\Admin\Downloads\WhatsApp Image 2024-01-17 at 2.00.47 PM.jpe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8000"/>
                    </a14:imgEffect>
                    <a14:imgEffect>
                      <a14:brightnessContrast contrast="72000"/>
                    </a14:imgEffect>
                  </a14:imgLayer>
                </a14:imgProps>
              </a:ext>
              <a:ext uri="{28A0092B-C50C-407E-A947-70E740481C1C}">
                <a14:useLocalDpi xmlns:a14="http://schemas.microsoft.com/office/drawing/2010/main" val="0"/>
              </a:ext>
            </a:extLst>
          </a:blip>
          <a:srcRect l="3519" t="22308" r="19074" b="44777"/>
          <a:stretch/>
        </p:blipFill>
        <p:spPr bwMode="auto">
          <a:xfrm>
            <a:off x="573537" y="4107826"/>
            <a:ext cx="3539066" cy="26753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dmin\Downloads\WhatsApp Image 2024-01-17 at 2.01.30 PM.jpeg"/>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76000"/>
                    </a14:imgEffect>
                    <a14:imgEffect>
                      <a14:brightnessContrast contrast="100000"/>
                    </a14:imgEffect>
                  </a14:imgLayer>
                </a14:imgProps>
              </a:ext>
              <a:ext uri="{28A0092B-C50C-407E-A947-70E740481C1C}">
                <a14:useLocalDpi xmlns:a14="http://schemas.microsoft.com/office/drawing/2010/main" val="0"/>
              </a:ext>
            </a:extLst>
          </a:blip>
          <a:srcRect l="6619" t="36354" r="8889" b="15521"/>
          <a:stretch/>
        </p:blipFill>
        <p:spPr bwMode="auto">
          <a:xfrm>
            <a:off x="7329458" y="2650066"/>
            <a:ext cx="3862997" cy="391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3160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solidFill>
                  <a:schemeClr val="accent5">
                    <a:lumMod val="75000"/>
                  </a:schemeClr>
                </a:solidFill>
                <a:latin typeface="Marcellus" panose="020E0602050203020307" pitchFamily="34" charset="0"/>
                <a:ea typeface="+mn-ea"/>
                <a:cs typeface="+mn-cs"/>
              </a:rPr>
              <a:t>Resultant of Concurrent Forces Using Method of Resolution </a:t>
            </a:r>
            <a:endParaRPr lang="en-IN" sz="48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9469027" y="3853597"/>
            <a:ext cx="921543"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121" y="1875153"/>
                <a:ext cx="11812771" cy="4334261"/>
              </a:xfrm>
            </p:spPr>
            <p:txBody>
              <a:bodyPr>
                <a:normAutofit/>
              </a:bodyPr>
              <a:lstStyle/>
              <a:p>
                <a:pPr marL="0" indent="0">
                  <a:buNone/>
                </a:pPr>
                <a:r>
                  <a:rPr lang="en-US" dirty="0" smtClean="0">
                    <a:latin typeface="Marcellus"/>
                  </a:rPr>
                  <a:t>Following steps to adopted if more than two forces are acting at a point:</a:t>
                </a:r>
              </a:p>
              <a:p>
                <a:pPr>
                  <a:buFont typeface="Wingdings" panose="05000000000000000000" pitchFamily="2" charset="2"/>
                  <a:buChar char="q"/>
                </a:pPr>
                <a:r>
                  <a:rPr lang="en-US" b="1" dirty="0" smtClean="0">
                    <a:latin typeface="Marcellus"/>
                  </a:rPr>
                  <a:t>Step I:</a:t>
                </a:r>
                <a:r>
                  <a:rPr lang="en-US" dirty="0" smtClean="0">
                    <a:latin typeface="Marcellus"/>
                  </a:rPr>
                  <a:t> Resolve the inclined forces if any along the horizontal X –direction and the vertical Y – direction</a:t>
                </a:r>
              </a:p>
              <a:p>
                <a:pPr marL="361950" indent="-361950">
                  <a:buFont typeface="Wingdings" panose="05000000000000000000" pitchFamily="2" charset="2"/>
                  <a:buChar char="q"/>
                </a:pPr>
                <a:r>
                  <a:rPr lang="en-US" b="1" dirty="0" smtClean="0">
                    <a:latin typeface="Marcellus"/>
                  </a:rPr>
                  <a:t>Step II: </a:t>
                </a:r>
                <a:r>
                  <a:rPr lang="en-US" dirty="0" smtClean="0">
                    <a:latin typeface="Marcellus"/>
                  </a:rPr>
                  <a:t>a) Calculate the sum of resolved horizontal forces to get, </a:t>
                </a:r>
                <a:r>
                  <a:rPr lang="el-GR" dirty="0" smtClean="0"/>
                  <a:t>Σ</a:t>
                </a:r>
                <a:r>
                  <a:rPr lang="en-US" dirty="0" err="1" smtClean="0">
                    <a:latin typeface="Marcellus"/>
                  </a:rPr>
                  <a:t>F</a:t>
                </a:r>
                <a:r>
                  <a:rPr lang="en-US" baseline="-25000" dirty="0" err="1" smtClean="0">
                    <a:latin typeface="Marcellus"/>
                  </a:rPr>
                  <a:t>x</a:t>
                </a:r>
                <a:r>
                  <a:rPr lang="en-US" baseline="-25000" dirty="0" smtClean="0">
                    <a:latin typeface="Marcellus"/>
                  </a:rPr>
                  <a:t> </a:t>
                </a:r>
                <a:r>
                  <a:rPr lang="en-US" dirty="0" smtClean="0">
                    <a:latin typeface="Marcellus"/>
                  </a:rPr>
                  <a:t>(following   sign convention:  +</a:t>
                </a:r>
                <a:r>
                  <a:rPr lang="en-US" dirty="0" err="1" smtClean="0">
                    <a:latin typeface="Marcellus"/>
                  </a:rPr>
                  <a:t>Ve</a:t>
                </a:r>
                <a:r>
                  <a:rPr lang="en-US" dirty="0" smtClean="0">
                    <a:latin typeface="Marcellus"/>
                  </a:rPr>
                  <a:t> </a:t>
                </a:r>
              </a:p>
              <a:p>
                <a:pPr marL="1339850" indent="-1158875">
                  <a:buNone/>
                </a:pPr>
                <a:r>
                  <a:rPr lang="en-US" baseline="-25000" dirty="0" smtClean="0">
                    <a:latin typeface="Marcellus"/>
                  </a:rPr>
                  <a:t>                        </a:t>
                </a:r>
                <a:r>
                  <a:rPr lang="en-US" dirty="0" smtClean="0">
                    <a:latin typeface="Marcellus"/>
                  </a:rPr>
                  <a:t> b) </a:t>
                </a:r>
                <a:r>
                  <a:rPr lang="en-US" dirty="0">
                    <a:latin typeface="Marcellus"/>
                  </a:rPr>
                  <a:t>Calculate the sum of resolved horizontal forces to get, </a:t>
                </a:r>
                <a:r>
                  <a:rPr lang="el-GR" dirty="0"/>
                  <a:t>Σ</a:t>
                </a:r>
                <a:r>
                  <a:rPr lang="en-US" dirty="0" err="1" smtClean="0">
                    <a:latin typeface="Marcellus"/>
                  </a:rPr>
                  <a:t>F</a:t>
                </a:r>
                <a:r>
                  <a:rPr lang="en-US" baseline="-25000" dirty="0" err="1" smtClean="0">
                    <a:latin typeface="Marcellus"/>
                  </a:rPr>
                  <a:t>y</a:t>
                </a:r>
                <a:r>
                  <a:rPr lang="en-US" baseline="-25000" dirty="0" smtClean="0">
                    <a:latin typeface="Marcellus"/>
                  </a:rPr>
                  <a:t> </a:t>
                </a:r>
                <a:r>
                  <a:rPr lang="en-US" dirty="0">
                    <a:latin typeface="Marcellus"/>
                  </a:rPr>
                  <a:t>(following </a:t>
                </a:r>
                <a:r>
                  <a:rPr lang="en-US" dirty="0" smtClean="0">
                    <a:latin typeface="Marcellus"/>
                  </a:rPr>
                  <a:t> sign </a:t>
                </a:r>
                <a:r>
                  <a:rPr lang="en-US" dirty="0">
                    <a:latin typeface="Marcellus"/>
                  </a:rPr>
                  <a:t>convention:  +</a:t>
                </a:r>
                <a:r>
                  <a:rPr lang="en-US" dirty="0" err="1">
                    <a:latin typeface="Marcellus"/>
                  </a:rPr>
                  <a:t>Ve</a:t>
                </a:r>
                <a:r>
                  <a:rPr lang="en-US" dirty="0">
                    <a:latin typeface="Marcellus"/>
                  </a:rPr>
                  <a:t> </a:t>
                </a:r>
                <a:endParaRPr lang="en-US" dirty="0" smtClean="0">
                  <a:latin typeface="Marcellus"/>
                </a:endParaRPr>
              </a:p>
              <a:p>
                <a:pPr marL="0" indent="0">
                  <a:buNone/>
                </a:pPr>
                <a:r>
                  <a:rPr lang="en-US" dirty="0" smtClean="0">
                    <a:latin typeface="Marcellus"/>
                  </a:rPr>
                  <a:t>                c) Resultant: </a:t>
                </a:r>
                <a14:m>
                  <m:oMath xmlns:m="http://schemas.openxmlformats.org/officeDocument/2006/math">
                    <m:r>
                      <a:rPr lang="en-US" b="0" i="1" smtClean="0">
                        <a:latin typeface="Cambria Math"/>
                      </a:rPr>
                      <m:t>𝑅</m:t>
                    </m:r>
                    <m:r>
                      <a:rPr lang="en-US" b="0" i="1" smtClean="0">
                        <a:latin typeface="Cambria Math"/>
                      </a:rPr>
                      <m:t>= </m:t>
                    </m:r>
                    <m:rad>
                      <m:radPr>
                        <m:degHide m:val="on"/>
                        <m:ctrlPr>
                          <a:rPr lang="en-US" b="0" i="1" smtClean="0">
                            <a:latin typeface="Cambria Math"/>
                          </a:rPr>
                        </m:ctrlPr>
                      </m:radPr>
                      <m:deg/>
                      <m:e>
                        <m:sSup>
                          <m:sSupPr>
                            <m:ctrlPr>
                              <a:rPr lang="en-US" b="0" i="1" smtClean="0">
                                <a:latin typeface="Cambria Math"/>
                              </a:rPr>
                            </m:ctrlPr>
                          </m:sSupPr>
                          <m:e>
                            <m:sSubSup>
                              <m:sSubSupPr>
                                <m:ctrlPr>
                                  <a:rPr lang="en-US" i="1">
                                    <a:latin typeface="Cambria Math"/>
                                  </a:rPr>
                                </m:ctrlPr>
                              </m:sSubSupPr>
                              <m:e>
                                <m:r>
                                  <m:rPr>
                                    <m:sty m:val="p"/>
                                  </m:rPr>
                                  <a:rPr lang="el-GR" i="1">
                                    <a:latin typeface="Cambria Math"/>
                                    <a:ea typeface="Cambria Math"/>
                                  </a:rPr>
                                  <m:t>Σ</m:t>
                                </m:r>
                                <m:r>
                                  <a:rPr lang="en-US" i="1">
                                    <a:latin typeface="Cambria Math"/>
                                    <a:ea typeface="Cambria Math"/>
                                  </a:rPr>
                                  <m:t>𝐹</m:t>
                                </m:r>
                              </m:e>
                              <m:sub>
                                <m:r>
                                  <a:rPr lang="en-US" i="1">
                                    <a:latin typeface="Cambria Math"/>
                                  </a:rPr>
                                  <m:t>𝑥</m:t>
                                </m:r>
                              </m:sub>
                              <m:sup/>
                            </m:sSubSup>
                          </m:e>
                          <m:sup>
                            <m:r>
                              <a:rPr lang="en-US" b="0" i="1" smtClean="0">
                                <a:latin typeface="Cambria Math"/>
                              </a:rPr>
                              <m:t>2</m:t>
                            </m:r>
                          </m:sup>
                        </m:sSup>
                        <m:r>
                          <a:rPr lang="en-US" b="0" i="1" smtClean="0">
                            <a:latin typeface="Cambria Math"/>
                          </a:rPr>
                          <m:t>+</m:t>
                        </m:r>
                        <m:sSup>
                          <m:sSupPr>
                            <m:ctrlPr>
                              <a:rPr lang="en-US" i="1">
                                <a:latin typeface="Cambria Math"/>
                              </a:rPr>
                            </m:ctrlPr>
                          </m:sSupPr>
                          <m:e>
                            <m:sSubSup>
                              <m:sSubSupPr>
                                <m:ctrlPr>
                                  <a:rPr lang="en-US" i="1">
                                    <a:latin typeface="Cambria Math"/>
                                  </a:rPr>
                                </m:ctrlPr>
                              </m:sSubSupPr>
                              <m:e>
                                <m:r>
                                  <m:rPr>
                                    <m:sty m:val="p"/>
                                  </m:rPr>
                                  <a:rPr lang="el-GR" i="1">
                                    <a:latin typeface="Cambria Math"/>
                                    <a:ea typeface="Cambria Math"/>
                                  </a:rPr>
                                  <m:t>Σ</m:t>
                                </m:r>
                                <m:r>
                                  <a:rPr lang="en-US" i="1">
                                    <a:latin typeface="Cambria Math"/>
                                    <a:ea typeface="Cambria Math"/>
                                  </a:rPr>
                                  <m:t>𝐹</m:t>
                                </m:r>
                              </m:e>
                              <m:sub>
                                <m:r>
                                  <a:rPr lang="en-US" b="0" i="1" smtClean="0">
                                    <a:latin typeface="Cambria Math"/>
                                    <a:ea typeface="Cambria Math"/>
                                  </a:rPr>
                                  <m:t>𝑦</m:t>
                                </m:r>
                              </m:sub>
                              <m:sup/>
                            </m:sSubSup>
                          </m:e>
                          <m:sup>
                            <m:r>
                              <a:rPr lang="en-US" i="1">
                                <a:latin typeface="Cambria Math"/>
                              </a:rPr>
                              <m:t>2</m:t>
                            </m:r>
                          </m:sup>
                        </m:sSup>
                      </m:e>
                    </m:rad>
                  </m:oMath>
                </a14:m>
                <a:endParaRPr lang="en-US" dirty="0" smtClean="0">
                  <a:latin typeface="Marcellus"/>
                </a:endParaRPr>
              </a:p>
              <a:p>
                <a:pPr marL="0" indent="0">
                  <a:buNone/>
                </a:pPr>
                <a:endParaRPr lang="en-US" dirty="0" smtClean="0">
                  <a:latin typeface="Marcellus"/>
                </a:endParaRPr>
              </a:p>
              <a:p>
                <a:pPr>
                  <a:buFont typeface="Wingdings" panose="05000000000000000000" pitchFamily="2" charset="2"/>
                  <a:buChar char="q"/>
                </a:pPr>
                <a:endParaRPr lang="en-IN" dirty="0">
                  <a:latin typeface="Marcellus"/>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121" y="1875153"/>
                <a:ext cx="11812771" cy="4334261"/>
              </a:xfrm>
              <a:blipFill rotWithShape="1">
                <a:blip r:embed="rId2"/>
                <a:stretch>
                  <a:fillRect l="-1084" t="-2391"/>
                </a:stretch>
              </a:blipFill>
            </p:spPr>
            <p:txBody>
              <a:bodyPr/>
              <a:lstStyle/>
              <a:p>
                <a:r>
                  <a:rPr lang="en-IN">
                    <a:noFill/>
                  </a:rPr>
                  <a:t> </a:t>
                </a:r>
              </a:p>
            </p:txBody>
          </p:sp>
        </mc:Fallback>
      </mc:AlternateContent>
      <p:cxnSp>
        <p:nvCxnSpPr>
          <p:cNvPr id="5" name="Straight Arrow Connector 4"/>
          <p:cNvCxnSpPr/>
          <p:nvPr/>
        </p:nvCxnSpPr>
        <p:spPr>
          <a:xfrm>
            <a:off x="3168502" y="3755081"/>
            <a:ext cx="60605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4082902" y="4455994"/>
            <a:ext cx="10633" cy="457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723993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solidFill>
                  <a:schemeClr val="accent5">
                    <a:lumMod val="75000"/>
                  </a:schemeClr>
                </a:solidFill>
                <a:latin typeface="Marcellus" panose="020E0602050203020307" pitchFamily="34" charset="0"/>
                <a:ea typeface="+mn-ea"/>
                <a:cs typeface="+mn-cs"/>
              </a:rPr>
              <a:t>Resultant of Concurrent Forces Using Method of Resolution </a:t>
            </a:r>
            <a:endParaRPr lang="en-IN" sz="48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9469027" y="3853597"/>
            <a:ext cx="921543"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121" y="1875153"/>
                <a:ext cx="11812771" cy="4334261"/>
              </a:xfrm>
            </p:spPr>
            <p:txBody>
              <a:bodyPr>
                <a:normAutofit/>
              </a:bodyPr>
              <a:lstStyle/>
              <a:p>
                <a:pPr marL="0" indent="0">
                  <a:buNone/>
                </a:pPr>
                <a:r>
                  <a:rPr lang="en-US" dirty="0" smtClean="0">
                    <a:latin typeface="Marcellus"/>
                  </a:rPr>
                  <a:t>Following steps to adopted if more than two forces are acting at a point:</a:t>
                </a:r>
              </a:p>
              <a:p>
                <a:pPr>
                  <a:buFont typeface="Wingdings" panose="05000000000000000000" pitchFamily="2" charset="2"/>
                  <a:buChar char="q"/>
                  <a:tabLst>
                    <a:tab pos="1616075" algn="l"/>
                  </a:tabLst>
                </a:pPr>
                <a:r>
                  <a:rPr lang="en-US" b="1" dirty="0" smtClean="0">
                    <a:latin typeface="Marcellus"/>
                  </a:rPr>
                  <a:t>Step III:</a:t>
                </a:r>
                <a:r>
                  <a:rPr lang="en-US" dirty="0">
                    <a:latin typeface="Marcellus"/>
                  </a:rPr>
                  <a:t> </a:t>
                </a:r>
                <a:r>
                  <a:rPr lang="en-US" dirty="0" smtClean="0">
                    <a:latin typeface="Marcellus"/>
                  </a:rPr>
                  <a:t>To determine the direction of resultant w.r.t. X – axis </a:t>
                </a:r>
                <a:r>
                  <a:rPr lang="el-GR" dirty="0" smtClean="0"/>
                  <a:t>θ</a:t>
                </a:r>
                <a:r>
                  <a:rPr lang="en-US" dirty="0" smtClean="0">
                    <a:latin typeface="Marcellus"/>
                  </a:rPr>
                  <a:t>, following steps to be followed:</a:t>
                </a:r>
              </a:p>
              <a:p>
                <a:pPr>
                  <a:buFont typeface="Wingdings" panose="05000000000000000000" pitchFamily="2" charset="2"/>
                  <a:buChar char="q"/>
                  <a:tabLst>
                    <a:tab pos="1616075" algn="l"/>
                  </a:tabLst>
                </a:pPr>
                <a:r>
                  <a:rPr lang="en-US" dirty="0" smtClean="0">
                    <a:latin typeface="Marcellus"/>
                  </a:rPr>
                  <a:t>Take +</a:t>
                </a:r>
                <a:r>
                  <a:rPr lang="en-US" dirty="0" err="1" smtClean="0">
                    <a:latin typeface="Marcellus"/>
                  </a:rPr>
                  <a:t>ve</a:t>
                </a:r>
                <a:r>
                  <a:rPr lang="en-US" dirty="0" smtClean="0">
                    <a:latin typeface="Marcellus"/>
                  </a:rPr>
                  <a:t> values of  </a:t>
                </a:r>
                <a14:m>
                  <m:oMath xmlns:m="http://schemas.openxmlformats.org/officeDocument/2006/math">
                    <m:sSubSup>
                      <m:sSubSupPr>
                        <m:ctrlPr>
                          <a:rPr lang="en-US" i="1">
                            <a:latin typeface="Cambria Math"/>
                          </a:rPr>
                        </m:ctrlPr>
                      </m:sSubSupPr>
                      <m:e>
                        <m:r>
                          <m:rPr>
                            <m:sty m:val="p"/>
                          </m:rPr>
                          <a:rPr lang="el-GR" i="1">
                            <a:latin typeface="Cambria Math"/>
                            <a:ea typeface="Cambria Math"/>
                          </a:rPr>
                          <m:t>Σ</m:t>
                        </m:r>
                        <m:r>
                          <a:rPr lang="en-US" i="1">
                            <a:latin typeface="Cambria Math"/>
                            <a:ea typeface="Cambria Math"/>
                          </a:rPr>
                          <m:t>𝐹</m:t>
                        </m:r>
                      </m:e>
                      <m:sub>
                        <m:r>
                          <a:rPr lang="en-US" i="1">
                            <a:latin typeface="Cambria Math"/>
                          </a:rPr>
                          <m:t>𝑥</m:t>
                        </m:r>
                      </m:sub>
                      <m:sup/>
                    </m:sSubSup>
                  </m:oMath>
                </a14:m>
                <a:r>
                  <a:rPr lang="en-US" dirty="0" smtClean="0">
                    <a:latin typeface="Marcellus"/>
                  </a:rPr>
                  <a:t>   and </a:t>
                </a:r>
                <a14:m>
                  <m:oMath xmlns:m="http://schemas.openxmlformats.org/officeDocument/2006/math">
                    <m:sSubSup>
                      <m:sSubSupPr>
                        <m:ctrlPr>
                          <a:rPr lang="en-US" i="1">
                            <a:latin typeface="Cambria Math"/>
                          </a:rPr>
                        </m:ctrlPr>
                      </m:sSubSupPr>
                      <m:e>
                        <m:r>
                          <m:rPr>
                            <m:sty m:val="p"/>
                          </m:rPr>
                          <a:rPr lang="el-GR" i="1">
                            <a:latin typeface="Cambria Math"/>
                            <a:ea typeface="Cambria Math"/>
                          </a:rPr>
                          <m:t>Σ</m:t>
                        </m:r>
                        <m:r>
                          <a:rPr lang="en-US" i="1">
                            <a:latin typeface="Cambria Math"/>
                            <a:ea typeface="Cambria Math"/>
                          </a:rPr>
                          <m:t>𝐹</m:t>
                        </m:r>
                      </m:e>
                      <m:sub>
                        <m:r>
                          <a:rPr lang="en-US" b="0" i="1" smtClean="0">
                            <a:latin typeface="Cambria Math"/>
                            <a:ea typeface="Cambria Math"/>
                          </a:rPr>
                          <m:t>𝑦</m:t>
                        </m:r>
                      </m:sub>
                      <m:sup/>
                    </m:sSubSup>
                  </m:oMath>
                </a14:m>
                <a:r>
                  <a:rPr lang="en-US" dirty="0" smtClean="0">
                    <a:latin typeface="Marcellus"/>
                  </a:rPr>
                  <a:t>in the following relation to obtain </a:t>
                </a:r>
                <a:r>
                  <a:rPr lang="el-GR" dirty="0" smtClean="0"/>
                  <a:t>θ</a:t>
                </a:r>
                <a:r>
                  <a:rPr lang="en-US" dirty="0" smtClean="0">
                    <a:latin typeface="Marcellus"/>
                  </a:rPr>
                  <a:t>: </a:t>
                </a:r>
              </a:p>
              <a:p>
                <a:pPr marL="0" indent="0">
                  <a:buNone/>
                  <a:tabLst>
                    <a:tab pos="1616075" algn="l"/>
                  </a:tabLst>
                </a:pPr>
                <a14:m>
                  <m:oMath xmlns:m="http://schemas.openxmlformats.org/officeDocument/2006/math">
                    <m:r>
                      <a:rPr lang="en-US" b="0" i="1" smtClean="0">
                        <a:latin typeface="Cambria Math"/>
                      </a:rPr>
                      <m:t>𝑡𝑎𝑛</m:t>
                    </m:r>
                    <m:r>
                      <a:rPr lang="en-US" b="0" i="1" smtClean="0">
                        <a:latin typeface="Cambria Math"/>
                        <a:ea typeface="Cambria Math"/>
                      </a:rPr>
                      <m:t>𝜃</m:t>
                    </m:r>
                    <m:r>
                      <a:rPr lang="en-US" b="0" i="1" smtClean="0">
                        <a:latin typeface="Cambria Math"/>
                        <a:ea typeface="Cambria Math"/>
                      </a:rPr>
                      <m:t>=</m:t>
                    </m:r>
                    <m:f>
                      <m:fPr>
                        <m:ctrlPr>
                          <a:rPr lang="en-US" i="1" smtClean="0">
                            <a:latin typeface="Cambria Math"/>
                          </a:rPr>
                        </m:ctrlPr>
                      </m:fPr>
                      <m:num>
                        <m:sSubSup>
                          <m:sSubSupPr>
                            <m:ctrlPr>
                              <a:rPr lang="en-US" i="1">
                                <a:latin typeface="Cambria Math"/>
                              </a:rPr>
                            </m:ctrlPr>
                          </m:sSubSupPr>
                          <m:e>
                            <m:r>
                              <m:rPr>
                                <m:sty m:val="p"/>
                              </m:rPr>
                              <a:rPr lang="el-GR" i="1">
                                <a:latin typeface="Cambria Math"/>
                                <a:ea typeface="Cambria Math"/>
                              </a:rPr>
                              <m:t>Σ</m:t>
                            </m:r>
                            <m:r>
                              <a:rPr lang="en-US" i="1">
                                <a:latin typeface="Cambria Math"/>
                                <a:ea typeface="Cambria Math"/>
                              </a:rPr>
                              <m:t>𝐹</m:t>
                            </m:r>
                          </m:e>
                          <m:sub>
                            <m:r>
                              <a:rPr lang="en-US" b="0" i="1" smtClean="0">
                                <a:latin typeface="Cambria Math"/>
                                <a:ea typeface="Cambria Math"/>
                              </a:rPr>
                              <m:t>𝑦</m:t>
                            </m:r>
                          </m:sub>
                          <m:sup/>
                        </m:sSubSup>
                      </m:num>
                      <m:den>
                        <m:sSubSup>
                          <m:sSubSupPr>
                            <m:ctrlPr>
                              <a:rPr lang="en-US" i="1">
                                <a:latin typeface="Cambria Math"/>
                              </a:rPr>
                            </m:ctrlPr>
                          </m:sSubSupPr>
                          <m:e>
                            <m:r>
                              <m:rPr>
                                <m:sty m:val="p"/>
                              </m:rPr>
                              <a:rPr lang="el-GR" i="1">
                                <a:latin typeface="Cambria Math"/>
                                <a:ea typeface="Cambria Math"/>
                              </a:rPr>
                              <m:t>Σ</m:t>
                            </m:r>
                            <m:r>
                              <a:rPr lang="en-US" i="1">
                                <a:latin typeface="Cambria Math"/>
                                <a:ea typeface="Cambria Math"/>
                              </a:rPr>
                              <m:t>𝐹</m:t>
                            </m:r>
                          </m:e>
                          <m:sub>
                            <m:r>
                              <a:rPr lang="en-US" i="1">
                                <a:latin typeface="Cambria Math"/>
                              </a:rPr>
                              <m:t>𝑥</m:t>
                            </m:r>
                          </m:sub>
                          <m:sup/>
                        </m:sSubSup>
                      </m:den>
                    </m:f>
                  </m:oMath>
                </a14:m>
                <a:r>
                  <a:rPr lang="en-US" dirty="0" smtClean="0">
                    <a:latin typeface="Marcellus"/>
                  </a:rPr>
                  <a:t> (Angle will be less than 90</a:t>
                </a:r>
                <a:r>
                  <a:rPr lang="en-US" baseline="30000" dirty="0" smtClean="0">
                    <a:latin typeface="Marcellus"/>
                  </a:rPr>
                  <a:t>0</a:t>
                </a:r>
                <a:r>
                  <a:rPr lang="en-US" dirty="0" smtClean="0">
                    <a:latin typeface="Marcellus"/>
                  </a:rPr>
                  <a:t>).</a:t>
                </a:r>
              </a:p>
              <a:p>
                <a:pPr marL="0" indent="0">
                  <a:buNone/>
                  <a:tabLst>
                    <a:tab pos="1616075" algn="l"/>
                  </a:tabLst>
                </a:pPr>
                <a:endParaRPr lang="en-US" dirty="0" smtClean="0">
                  <a:latin typeface="Marcellus"/>
                </a:endParaRPr>
              </a:p>
              <a:p>
                <a:pPr marL="0" indent="0">
                  <a:buNone/>
                </a:pPr>
                <a:r>
                  <a:rPr lang="en-US" dirty="0">
                    <a:latin typeface="Marcellus"/>
                  </a:rPr>
                  <a:t> </a:t>
                </a:r>
                <a:r>
                  <a:rPr lang="en-US" dirty="0" smtClean="0">
                    <a:latin typeface="Marcellus"/>
                  </a:rPr>
                  <a:t>                    </a:t>
                </a:r>
              </a:p>
              <a:p>
                <a:pPr marL="361950" indent="-361950">
                  <a:buFont typeface="Wingdings" panose="05000000000000000000" pitchFamily="2" charset="2"/>
                  <a:buChar char="q"/>
                </a:pPr>
                <a:endParaRPr lang="en-US" dirty="0" smtClean="0">
                  <a:latin typeface="Marcellus"/>
                </a:endParaRPr>
              </a:p>
              <a:p>
                <a:pPr marL="0" indent="0">
                  <a:buNone/>
                </a:pPr>
                <a:endParaRPr lang="en-US" dirty="0" smtClean="0">
                  <a:latin typeface="Marcellus"/>
                </a:endParaRPr>
              </a:p>
              <a:p>
                <a:pPr>
                  <a:buFont typeface="Wingdings" panose="05000000000000000000" pitchFamily="2" charset="2"/>
                  <a:buChar char="q"/>
                </a:pPr>
                <a:endParaRPr lang="en-IN" dirty="0">
                  <a:latin typeface="Marcellus"/>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121" y="1875153"/>
                <a:ext cx="11812771" cy="4334261"/>
              </a:xfrm>
              <a:blipFill rotWithShape="1">
                <a:blip r:embed="rId2"/>
                <a:stretch>
                  <a:fillRect l="-1084" t="-2391"/>
                </a:stretch>
              </a:blipFill>
            </p:spPr>
            <p:txBody>
              <a:bodyPr/>
              <a:lstStyle/>
              <a:p>
                <a:r>
                  <a:rPr lang="en-IN">
                    <a:noFill/>
                  </a:rPr>
                  <a:t> </a:t>
                </a:r>
              </a:p>
            </p:txBody>
          </p:sp>
        </mc:Fallback>
      </mc:AlternateContent>
    </p:spTree>
    <p:extLst>
      <p:ext uri="{BB962C8B-B14F-4D97-AF65-F5344CB8AC3E}">
        <p14:creationId xmlns:p14="http://schemas.microsoft.com/office/powerpoint/2010/main" val="2640046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Rigid Body Mechanics</a:t>
            </a:r>
            <a:endParaRPr lang="en-IN" sz="4800" dirty="0">
              <a:solidFill>
                <a:schemeClr val="accent5">
                  <a:lumMod val="75000"/>
                </a:schemeClr>
              </a:solidFill>
              <a:latin typeface="Marcellus" panose="020E0602050203020307" pitchFamily="34" charset="0"/>
              <a:ea typeface="+mn-ea"/>
              <a:cs typeface="+mn-cs"/>
            </a:endParaRPr>
          </a:p>
        </p:txBody>
      </p:sp>
      <p:sp>
        <p:nvSpPr>
          <p:cNvPr id="5" name="Content Placeholder 4"/>
          <p:cNvSpPr>
            <a:spLocks noGrp="1"/>
          </p:cNvSpPr>
          <p:nvPr>
            <p:ph idx="1"/>
          </p:nvPr>
        </p:nvSpPr>
        <p:spPr/>
        <p:txBody>
          <a:bodyPr/>
          <a:lstStyle/>
          <a:p>
            <a:pPr algn="just">
              <a:buFont typeface="Wingdings" panose="05000000000000000000" pitchFamily="2" charset="2"/>
              <a:buChar char="q"/>
            </a:pPr>
            <a:r>
              <a:rPr lang="en-US" dirty="0">
                <a:solidFill>
                  <a:schemeClr val="accent4">
                    <a:lumMod val="75000"/>
                  </a:schemeClr>
                </a:solidFill>
                <a:latin typeface="Marcellus" panose="020E0602050203020307" pitchFamily="34" charset="0"/>
              </a:rPr>
              <a:t> </a:t>
            </a:r>
            <a:r>
              <a:rPr lang="en-US" dirty="0" smtClean="0">
                <a:solidFill>
                  <a:schemeClr val="accent4">
                    <a:lumMod val="75000"/>
                  </a:schemeClr>
                </a:solidFill>
                <a:latin typeface="Marcellus" panose="020E0602050203020307" pitchFamily="34" charset="0"/>
              </a:rPr>
              <a:t>In rigid body mechanics, bodies are assumed to be perfectly rigid, i.e. there is no deformation of bodies under the action of loads to which they are subjected.</a:t>
            </a:r>
          </a:p>
          <a:p>
            <a:pPr algn="just">
              <a:buFont typeface="Wingdings" panose="05000000000000000000" pitchFamily="2" charset="2"/>
              <a:buChar char="q"/>
            </a:pPr>
            <a:r>
              <a:rPr lang="en-US" dirty="0" smtClean="0">
                <a:solidFill>
                  <a:schemeClr val="accent4">
                    <a:lumMod val="75000"/>
                  </a:schemeClr>
                </a:solidFill>
                <a:latin typeface="Marcellus" panose="020E0602050203020307" pitchFamily="34" charset="0"/>
              </a:rPr>
              <a:t>Although engineering machines and structures do deform under the action of loads, their deformation is so little, that it does not affect the conditions of equilibrium or equations of motion which are applied in their study.</a:t>
            </a:r>
          </a:p>
          <a:p>
            <a:pPr algn="just">
              <a:buFont typeface="Wingdings" panose="05000000000000000000" pitchFamily="2" charset="2"/>
              <a:buChar char="ü"/>
            </a:pPr>
            <a:endParaRPr lang="en-US" baseline="30000" dirty="0">
              <a:solidFill>
                <a:schemeClr val="accent4">
                  <a:lumMod val="75000"/>
                </a:schemeClr>
              </a:solidFill>
              <a:latin typeface="Marcellus" panose="020E0602050203020307" pitchFamily="34" charset="0"/>
            </a:endParaRPr>
          </a:p>
          <a:p>
            <a:pPr marL="0" indent="0">
              <a:buNone/>
            </a:pPr>
            <a:endParaRPr lang="en-IN" dirty="0"/>
          </a:p>
        </p:txBody>
      </p:sp>
    </p:spTree>
    <p:extLst>
      <p:ext uri="{BB962C8B-B14F-4D97-AF65-F5344CB8AC3E}">
        <p14:creationId xmlns:p14="http://schemas.microsoft.com/office/powerpoint/2010/main" val="11293284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solidFill>
                  <a:schemeClr val="accent5">
                    <a:lumMod val="75000"/>
                  </a:schemeClr>
                </a:solidFill>
                <a:latin typeface="Marcellus" panose="020E0602050203020307" pitchFamily="34" charset="0"/>
                <a:ea typeface="+mn-ea"/>
                <a:cs typeface="+mn-cs"/>
              </a:rPr>
              <a:t>Resultant of Concurrent Forces Using Method of Resolution </a:t>
            </a:r>
            <a:endParaRPr lang="en-IN" sz="48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9469027" y="3853597"/>
            <a:ext cx="921543"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121" y="1875153"/>
                <a:ext cx="11812771" cy="4334261"/>
              </a:xfrm>
            </p:spPr>
            <p:txBody>
              <a:bodyPr>
                <a:normAutofit lnSpcReduction="10000"/>
              </a:bodyPr>
              <a:lstStyle/>
              <a:p>
                <a:pPr marL="0" indent="0">
                  <a:buNone/>
                </a:pPr>
                <a:r>
                  <a:rPr lang="en-US" dirty="0" smtClean="0">
                    <a:latin typeface="Marcellus"/>
                  </a:rPr>
                  <a:t>Following steps to adopted if more than two forces are acting at a point:</a:t>
                </a:r>
              </a:p>
              <a:p>
                <a:pPr>
                  <a:buFont typeface="Wingdings" panose="05000000000000000000" pitchFamily="2" charset="2"/>
                  <a:buChar char="q"/>
                  <a:tabLst>
                    <a:tab pos="1616075" algn="l"/>
                  </a:tabLst>
                </a:pPr>
                <a:r>
                  <a:rPr lang="en-US" b="1" dirty="0">
                    <a:latin typeface="Marcellus"/>
                  </a:rPr>
                  <a:t>Step IV: </a:t>
                </a:r>
                <a:r>
                  <a:rPr lang="en-US" dirty="0">
                    <a:latin typeface="Marcellus"/>
                  </a:rPr>
                  <a:t>Based on the </a:t>
                </a:r>
                <a14:m>
                  <m:oMath xmlns:m="http://schemas.openxmlformats.org/officeDocument/2006/math">
                    <m:r>
                      <m:rPr>
                        <m:sty m:val="p"/>
                      </m:rPr>
                      <a:rPr lang="en-US">
                        <a:latin typeface="Cambria Math"/>
                      </a:rPr>
                      <m:t>signs</m:t>
                    </m:r>
                    <m:r>
                      <a:rPr lang="en-US">
                        <a:latin typeface="Cambria Math"/>
                      </a:rPr>
                      <m:t> </m:t>
                    </m:r>
                    <m:sSubSup>
                      <m:sSubSupPr>
                        <m:ctrlPr>
                          <a:rPr lang="en-US" i="1">
                            <a:latin typeface="Cambria Math"/>
                          </a:rPr>
                        </m:ctrlPr>
                      </m:sSubSupPr>
                      <m:e>
                        <m:r>
                          <m:rPr>
                            <m:sty m:val="p"/>
                          </m:rPr>
                          <a:rPr lang="el-GR" i="1">
                            <a:latin typeface="Cambria Math"/>
                            <a:ea typeface="Cambria Math"/>
                          </a:rPr>
                          <m:t>Σ</m:t>
                        </m:r>
                        <m:r>
                          <a:rPr lang="en-US" i="1">
                            <a:latin typeface="Cambria Math"/>
                            <a:ea typeface="Cambria Math"/>
                          </a:rPr>
                          <m:t>𝐹</m:t>
                        </m:r>
                      </m:e>
                      <m:sub>
                        <m:r>
                          <a:rPr lang="en-US" i="1">
                            <a:latin typeface="Cambria Math"/>
                          </a:rPr>
                          <m:t>𝑥</m:t>
                        </m:r>
                      </m:sub>
                      <m:sup/>
                    </m:sSubSup>
                  </m:oMath>
                </a14:m>
                <a:r>
                  <a:rPr lang="en-US" dirty="0">
                    <a:latin typeface="Marcellus"/>
                  </a:rPr>
                  <a:t> of </a:t>
                </a:r>
                <a14:m>
                  <m:oMath xmlns:m="http://schemas.openxmlformats.org/officeDocument/2006/math">
                    <m:sSubSup>
                      <m:sSubSupPr>
                        <m:ctrlPr>
                          <a:rPr lang="en-US" i="1">
                            <a:latin typeface="Cambria Math"/>
                          </a:rPr>
                        </m:ctrlPr>
                      </m:sSubSupPr>
                      <m:e>
                        <m:r>
                          <m:rPr>
                            <m:sty m:val="p"/>
                          </m:rPr>
                          <a:rPr lang="el-GR" i="1">
                            <a:latin typeface="Cambria Math"/>
                            <a:ea typeface="Cambria Math"/>
                          </a:rPr>
                          <m:t>Σ</m:t>
                        </m:r>
                        <m:r>
                          <a:rPr lang="en-US" i="1">
                            <a:latin typeface="Cambria Math"/>
                            <a:ea typeface="Cambria Math"/>
                          </a:rPr>
                          <m:t>𝐹</m:t>
                        </m:r>
                      </m:e>
                      <m:sub>
                        <m:r>
                          <a:rPr lang="en-US" i="1">
                            <a:latin typeface="Cambria Math"/>
                            <a:ea typeface="Cambria Math"/>
                          </a:rPr>
                          <m:t>𝑦</m:t>
                        </m:r>
                      </m:sub>
                      <m:sup/>
                    </m:sSubSup>
                  </m:oMath>
                </a14:m>
                <a:r>
                  <a:rPr lang="en-US" dirty="0">
                    <a:latin typeface="Marcellus"/>
                  </a:rPr>
                  <a:t> decide the quadrant of the resultant</a:t>
                </a:r>
                <a:r>
                  <a:rPr lang="en-US" dirty="0" smtClean="0">
                    <a:latin typeface="Marcellus"/>
                  </a:rPr>
                  <a:t>.</a:t>
                </a:r>
              </a:p>
              <a:p>
                <a:pPr>
                  <a:buFont typeface="Wingdings" panose="05000000000000000000" pitchFamily="2" charset="2"/>
                  <a:buChar char="q"/>
                  <a:tabLst>
                    <a:tab pos="1616075" algn="l"/>
                  </a:tabLst>
                </a:pPr>
                <a:endParaRPr lang="en-US" dirty="0">
                  <a:latin typeface="Marcellus"/>
                </a:endParaRPr>
              </a:p>
              <a:p>
                <a:pPr>
                  <a:buFont typeface="Wingdings" panose="05000000000000000000" pitchFamily="2" charset="2"/>
                  <a:buChar char="q"/>
                  <a:tabLst>
                    <a:tab pos="1616075" algn="l"/>
                  </a:tabLst>
                </a:pPr>
                <a:endParaRPr lang="en-US" dirty="0" smtClean="0">
                  <a:latin typeface="Marcellus"/>
                </a:endParaRPr>
              </a:p>
              <a:p>
                <a:pPr>
                  <a:buFont typeface="Wingdings" panose="05000000000000000000" pitchFamily="2" charset="2"/>
                  <a:buChar char="q"/>
                  <a:tabLst>
                    <a:tab pos="1616075" algn="l"/>
                  </a:tabLst>
                </a:pPr>
                <a:endParaRPr lang="en-US" dirty="0" smtClean="0">
                  <a:latin typeface="Marcellus"/>
                </a:endParaRPr>
              </a:p>
              <a:p>
                <a:pPr marL="0" indent="0">
                  <a:buNone/>
                </a:pPr>
                <a:r>
                  <a:rPr lang="en-US" dirty="0">
                    <a:latin typeface="Marcellus"/>
                  </a:rPr>
                  <a:t> </a:t>
                </a:r>
                <a:r>
                  <a:rPr lang="en-US" dirty="0" smtClean="0">
                    <a:latin typeface="Marcellus"/>
                  </a:rPr>
                  <a:t>                    </a:t>
                </a:r>
              </a:p>
              <a:p>
                <a:pPr marL="361950" indent="-361950">
                  <a:buFont typeface="Wingdings" panose="05000000000000000000" pitchFamily="2" charset="2"/>
                  <a:buChar char="q"/>
                </a:pPr>
                <a:endParaRPr lang="en-US" dirty="0" smtClean="0">
                  <a:latin typeface="Marcellus"/>
                </a:endParaRPr>
              </a:p>
              <a:p>
                <a:pPr>
                  <a:buFont typeface="Wingdings" panose="05000000000000000000" pitchFamily="2" charset="2"/>
                  <a:buChar char="q"/>
                </a:pPr>
                <a:r>
                  <a:rPr lang="en-US" b="1" dirty="0" smtClean="0">
                    <a:latin typeface="Marcellus"/>
                  </a:rPr>
                  <a:t>Step V:</a:t>
                </a:r>
                <a:r>
                  <a:rPr lang="en-US" dirty="0" smtClean="0">
                    <a:latin typeface="Marcellus"/>
                  </a:rPr>
                  <a:t> Draw the diagram showing the direction of the resultant.</a:t>
                </a:r>
              </a:p>
              <a:p>
                <a:pPr>
                  <a:buFont typeface="Wingdings" panose="05000000000000000000" pitchFamily="2" charset="2"/>
                  <a:buChar char="q"/>
                </a:pPr>
                <a:endParaRPr lang="en-IN" dirty="0">
                  <a:latin typeface="Marcellus"/>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121" y="1875153"/>
                <a:ext cx="11812771" cy="4334261"/>
              </a:xfrm>
              <a:blipFill rotWithShape="1">
                <a:blip r:embed="rId2"/>
                <a:stretch>
                  <a:fillRect l="-1084" t="-2391" r="-72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221775451"/>
                  </p:ext>
                </p:extLst>
              </p:nvPr>
            </p:nvGraphicFramePr>
            <p:xfrm>
              <a:off x="1968205" y="3037564"/>
              <a:ext cx="8128000" cy="2401572"/>
            </p:xfrm>
            <a:graphic>
              <a:graphicData uri="http://schemas.openxmlformats.org/drawingml/2006/table">
                <a:tbl>
                  <a:tblPr firstRow="1" bandRow="1">
                    <a:tableStyleId>{16D9F66E-5EB9-4882-86FB-DCBF35E3C3E4}</a:tableStyleId>
                  </a:tblPr>
                  <a:tblGrid>
                    <a:gridCol w="4064000"/>
                    <a:gridCol w="4064000"/>
                  </a:tblGrid>
                  <a:tr h="370840">
                    <a:tc>
                      <a:txBody>
                        <a:bodyPr/>
                        <a:lstStyle/>
                        <a:p>
                          <a:r>
                            <a:rPr lang="en-US" sz="2400" dirty="0" smtClean="0">
                              <a:latin typeface="Marcellus"/>
                            </a:rPr>
                            <a:t>Condition</a:t>
                          </a:r>
                          <a:endParaRPr lang="en-IN" sz="2400" dirty="0">
                            <a:latin typeface="Marcellus"/>
                          </a:endParaRPr>
                        </a:p>
                      </a:txBody>
                      <a:tcPr/>
                    </a:tc>
                    <a:tc>
                      <a:txBody>
                        <a:bodyPr/>
                        <a:lstStyle/>
                        <a:p>
                          <a:r>
                            <a:rPr lang="en-US" sz="2400" dirty="0" smtClean="0">
                              <a:latin typeface="Marcellus"/>
                            </a:rPr>
                            <a:t>Position of Resultant</a:t>
                          </a:r>
                          <a:endParaRPr lang="en-IN" sz="2400" dirty="0">
                            <a:latin typeface="Marcellu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sz="2400" i="1">
                                      <a:latin typeface="Cambria Math"/>
                                    </a:rPr>
                                  </m:ctrlPr>
                                </m:sSubSupPr>
                                <m:e>
                                  <m:r>
                                    <m:rPr>
                                      <m:sty m:val="p"/>
                                    </m:rPr>
                                    <a:rPr lang="el-GR" sz="2400" i="1">
                                      <a:latin typeface="Cambria Math"/>
                                      <a:ea typeface="Cambria Math"/>
                                    </a:rPr>
                                    <m:t>Σ</m:t>
                                  </m:r>
                                  <m:r>
                                    <a:rPr lang="en-US" sz="2400" i="1">
                                      <a:latin typeface="Cambria Math"/>
                                      <a:ea typeface="Cambria Math"/>
                                    </a:rPr>
                                    <m:t>𝐹</m:t>
                                  </m:r>
                                </m:e>
                                <m:sub>
                                  <m:r>
                                    <a:rPr lang="en-US" sz="2400" i="1">
                                      <a:latin typeface="Cambria Math"/>
                                    </a:rPr>
                                    <m:t>𝑥</m:t>
                                  </m:r>
                                </m:sub>
                                <m:sup/>
                              </m:sSubSup>
                            </m:oMath>
                          </a14:m>
                          <a:r>
                            <a:rPr lang="en-US" sz="2400" dirty="0" smtClean="0">
                              <a:latin typeface="Marcellus"/>
                            </a:rPr>
                            <a:t> +</a:t>
                          </a:r>
                          <a:r>
                            <a:rPr lang="en-US" sz="2400" baseline="0" dirty="0" smtClean="0">
                              <a:latin typeface="Marcellus"/>
                            </a:rPr>
                            <a:t> </a:t>
                          </a:r>
                          <a:r>
                            <a:rPr lang="en-US" sz="2400" baseline="0" dirty="0" err="1" smtClean="0">
                              <a:latin typeface="Marcellus"/>
                            </a:rPr>
                            <a:t>Ve</a:t>
                          </a:r>
                          <a:r>
                            <a:rPr lang="en-US" sz="2400" baseline="0" dirty="0" smtClean="0">
                              <a:latin typeface="Marcellus"/>
                            </a:rPr>
                            <a:t> and </a:t>
                          </a:r>
                          <a14:m>
                            <m:oMath xmlns:m="http://schemas.openxmlformats.org/officeDocument/2006/math">
                              <m:sSubSup>
                                <m:sSubSupPr>
                                  <m:ctrlPr>
                                    <a:rPr lang="en-US" sz="2400" i="1">
                                      <a:latin typeface="Cambria Math"/>
                                    </a:rPr>
                                  </m:ctrlPr>
                                </m:sSubSupPr>
                                <m:e>
                                  <m:r>
                                    <m:rPr>
                                      <m:sty m:val="p"/>
                                    </m:rPr>
                                    <a:rPr lang="el-GR" sz="2400" i="1">
                                      <a:latin typeface="Cambria Math"/>
                                      <a:ea typeface="Cambria Math"/>
                                    </a:rPr>
                                    <m:t>Σ</m:t>
                                  </m:r>
                                  <m:r>
                                    <a:rPr lang="en-US" sz="2400" i="1">
                                      <a:latin typeface="Cambria Math"/>
                                      <a:ea typeface="Cambria Math"/>
                                    </a:rPr>
                                    <m:t>𝐹</m:t>
                                  </m:r>
                                </m:e>
                                <m:sub>
                                  <m:r>
                                    <a:rPr lang="en-US" sz="2400" b="0" i="1" smtClean="0">
                                      <a:latin typeface="Cambria Math"/>
                                      <a:ea typeface="Cambria Math"/>
                                    </a:rPr>
                                    <m:t>𝑦</m:t>
                                  </m:r>
                                </m:sub>
                                <m:sup/>
                              </m:sSubSup>
                            </m:oMath>
                          </a14:m>
                          <a:r>
                            <a:rPr lang="en-US" sz="2400" dirty="0" smtClean="0">
                              <a:latin typeface="Marcellus"/>
                            </a:rPr>
                            <a:t> +</a:t>
                          </a:r>
                          <a:r>
                            <a:rPr lang="en-US" sz="2400" baseline="0" dirty="0" smtClean="0">
                              <a:latin typeface="Marcellus"/>
                            </a:rPr>
                            <a:t> </a:t>
                          </a:r>
                          <a:r>
                            <a:rPr lang="en-US" sz="2400" dirty="0" smtClean="0">
                              <a:latin typeface="Marcellus"/>
                            </a:rPr>
                            <a:t>Ve</a:t>
                          </a:r>
                          <a:r>
                            <a:rPr lang="en-US" sz="2400" baseline="0" dirty="0" smtClean="0">
                              <a:latin typeface="Marcellus"/>
                            </a:rPr>
                            <a:t> </a:t>
                          </a:r>
                          <a:endParaRPr lang="en-IN" sz="2400" dirty="0">
                            <a:latin typeface="Marcellus"/>
                          </a:endParaRPr>
                        </a:p>
                      </a:txBody>
                      <a:tcPr/>
                    </a:tc>
                    <a:tc>
                      <a:txBody>
                        <a:bodyPr/>
                        <a:lstStyle/>
                        <a:p>
                          <a:r>
                            <a:rPr lang="en-US" sz="2400" dirty="0" smtClean="0">
                              <a:latin typeface="Marcellus"/>
                            </a:rPr>
                            <a:t>1</a:t>
                          </a:r>
                          <a:r>
                            <a:rPr lang="en-US" sz="2400" baseline="30000" dirty="0" smtClean="0">
                              <a:latin typeface="Marcellus"/>
                            </a:rPr>
                            <a:t>st</a:t>
                          </a:r>
                          <a:r>
                            <a:rPr lang="en-US" sz="2400" dirty="0" smtClean="0">
                              <a:latin typeface="Marcellus"/>
                            </a:rPr>
                            <a:t> Quadrant</a:t>
                          </a:r>
                          <a:endParaRPr lang="en-IN" sz="2400" dirty="0">
                            <a:latin typeface="Marcellus"/>
                          </a:endParaRPr>
                        </a:p>
                      </a:txBody>
                      <a:tcPr/>
                    </a:tc>
                  </a:tr>
                  <a:tr h="370840">
                    <a:tc>
                      <a:txBody>
                        <a:bodyPr/>
                        <a:lstStyle/>
                        <a:p>
                          <a14:m>
                            <m:oMath xmlns:m="http://schemas.openxmlformats.org/officeDocument/2006/math">
                              <m:sSubSup>
                                <m:sSubSupPr>
                                  <m:ctrlPr>
                                    <a:rPr lang="en-US" sz="2400" i="1" smtClean="0">
                                      <a:latin typeface="Cambria Math"/>
                                    </a:rPr>
                                  </m:ctrlPr>
                                </m:sSubSupPr>
                                <m:e>
                                  <m:r>
                                    <m:rPr>
                                      <m:sty m:val="p"/>
                                    </m:rPr>
                                    <a:rPr lang="el-GR" sz="2400" i="1">
                                      <a:latin typeface="Cambria Math"/>
                                      <a:ea typeface="Cambria Math"/>
                                    </a:rPr>
                                    <m:t>Σ</m:t>
                                  </m:r>
                                  <m:r>
                                    <a:rPr lang="en-US" sz="2400" i="1">
                                      <a:latin typeface="Cambria Math"/>
                                      <a:ea typeface="Cambria Math"/>
                                    </a:rPr>
                                    <m:t>𝐹</m:t>
                                  </m:r>
                                </m:e>
                                <m:sub>
                                  <m:r>
                                    <a:rPr lang="en-US" sz="2400" i="1">
                                      <a:latin typeface="Cambria Math"/>
                                    </a:rPr>
                                    <m:t>𝑥</m:t>
                                  </m:r>
                                </m:sub>
                                <m:sup/>
                              </m:sSubSup>
                            </m:oMath>
                          </a14:m>
                          <a:r>
                            <a:rPr lang="en-US" sz="2400" dirty="0" smtClean="0">
                              <a:latin typeface="Marcellus"/>
                            </a:rPr>
                            <a:t> -</a:t>
                          </a:r>
                          <a:r>
                            <a:rPr lang="en-US" sz="2400" baseline="0" dirty="0" smtClean="0">
                              <a:latin typeface="Marcellus"/>
                            </a:rPr>
                            <a:t> </a:t>
                          </a:r>
                          <a:r>
                            <a:rPr lang="en-US" sz="2400" baseline="0" dirty="0" err="1" smtClean="0">
                              <a:latin typeface="Marcellus"/>
                            </a:rPr>
                            <a:t>Ve</a:t>
                          </a:r>
                          <a:r>
                            <a:rPr lang="en-US" sz="2400" baseline="0" dirty="0" smtClean="0">
                              <a:latin typeface="Marcellus"/>
                            </a:rPr>
                            <a:t> and </a:t>
                          </a:r>
                          <a14:m>
                            <m:oMath xmlns:m="http://schemas.openxmlformats.org/officeDocument/2006/math">
                              <m:sSubSup>
                                <m:sSubSupPr>
                                  <m:ctrlPr>
                                    <a:rPr lang="en-US" sz="2400" i="1">
                                      <a:latin typeface="Cambria Math"/>
                                    </a:rPr>
                                  </m:ctrlPr>
                                </m:sSubSupPr>
                                <m:e>
                                  <m:r>
                                    <m:rPr>
                                      <m:sty m:val="p"/>
                                    </m:rPr>
                                    <a:rPr lang="el-GR" sz="2400" i="1">
                                      <a:latin typeface="Cambria Math"/>
                                      <a:ea typeface="Cambria Math"/>
                                    </a:rPr>
                                    <m:t>Σ</m:t>
                                  </m:r>
                                  <m:r>
                                    <a:rPr lang="en-US" sz="2400" i="1">
                                      <a:latin typeface="Cambria Math"/>
                                      <a:ea typeface="Cambria Math"/>
                                    </a:rPr>
                                    <m:t>𝐹</m:t>
                                  </m:r>
                                </m:e>
                                <m:sub>
                                  <m:r>
                                    <a:rPr lang="en-US" sz="2400" b="0" i="1" smtClean="0">
                                      <a:latin typeface="Cambria Math"/>
                                      <a:ea typeface="Cambria Math"/>
                                    </a:rPr>
                                    <m:t>𝑦</m:t>
                                  </m:r>
                                </m:sub>
                                <m:sup/>
                              </m:sSubSup>
                            </m:oMath>
                          </a14:m>
                          <a:r>
                            <a:rPr lang="en-US" sz="2400" dirty="0" smtClean="0">
                              <a:latin typeface="Marcellus"/>
                            </a:rPr>
                            <a:t> +</a:t>
                          </a:r>
                          <a:r>
                            <a:rPr lang="en-US" sz="2400" baseline="0" dirty="0" smtClean="0">
                              <a:latin typeface="Marcellus"/>
                            </a:rPr>
                            <a:t> </a:t>
                          </a:r>
                          <a:r>
                            <a:rPr lang="en-US" sz="2400" dirty="0" smtClean="0">
                              <a:latin typeface="Marcellus"/>
                            </a:rPr>
                            <a:t>Ve</a:t>
                          </a:r>
                          <a:r>
                            <a:rPr lang="en-US" sz="2400" baseline="0" dirty="0" smtClean="0">
                              <a:latin typeface="Marcellus"/>
                            </a:rPr>
                            <a:t> </a:t>
                          </a:r>
                          <a:endParaRPr lang="en-IN" sz="2400" dirty="0">
                            <a:latin typeface="Marcellus"/>
                          </a:endParaRPr>
                        </a:p>
                      </a:txBody>
                      <a:tcPr/>
                    </a:tc>
                    <a:tc>
                      <a:txBody>
                        <a:bodyPr/>
                        <a:lstStyle/>
                        <a:p>
                          <a:r>
                            <a:rPr lang="en-US" sz="2400" dirty="0" smtClean="0">
                              <a:latin typeface="Marcellus"/>
                            </a:rPr>
                            <a:t>2</a:t>
                          </a:r>
                          <a:r>
                            <a:rPr lang="en-US" sz="2400" baseline="30000" dirty="0" smtClean="0">
                              <a:latin typeface="Marcellus"/>
                            </a:rPr>
                            <a:t>nd</a:t>
                          </a:r>
                          <a:r>
                            <a:rPr lang="en-US" sz="2400" dirty="0" smtClean="0">
                              <a:latin typeface="Marcellus"/>
                            </a:rPr>
                            <a:t> Quadrant</a:t>
                          </a:r>
                          <a:endParaRPr lang="en-IN" sz="2400" dirty="0">
                            <a:latin typeface="Marcellus"/>
                          </a:endParaRPr>
                        </a:p>
                      </a:txBody>
                      <a:tcPr/>
                    </a:tc>
                  </a:tr>
                  <a:tr h="370840">
                    <a:tc>
                      <a:txBody>
                        <a:bodyPr/>
                        <a:lstStyle/>
                        <a:p>
                          <a14:m>
                            <m:oMath xmlns:m="http://schemas.openxmlformats.org/officeDocument/2006/math">
                              <m:sSubSup>
                                <m:sSubSupPr>
                                  <m:ctrlPr>
                                    <a:rPr lang="en-US" sz="2400" i="1" smtClean="0">
                                      <a:latin typeface="Cambria Math"/>
                                    </a:rPr>
                                  </m:ctrlPr>
                                </m:sSubSupPr>
                                <m:e>
                                  <m:r>
                                    <m:rPr>
                                      <m:sty m:val="p"/>
                                    </m:rPr>
                                    <a:rPr lang="el-GR" sz="2400" i="1">
                                      <a:latin typeface="Cambria Math"/>
                                      <a:ea typeface="Cambria Math"/>
                                    </a:rPr>
                                    <m:t>Σ</m:t>
                                  </m:r>
                                  <m:r>
                                    <a:rPr lang="en-US" sz="2400" i="1">
                                      <a:latin typeface="Cambria Math"/>
                                      <a:ea typeface="Cambria Math"/>
                                    </a:rPr>
                                    <m:t>𝐹</m:t>
                                  </m:r>
                                </m:e>
                                <m:sub>
                                  <m:r>
                                    <a:rPr lang="en-US" sz="2400" i="1">
                                      <a:latin typeface="Cambria Math"/>
                                    </a:rPr>
                                    <m:t>𝑥</m:t>
                                  </m:r>
                                </m:sub>
                                <m:sup/>
                              </m:sSubSup>
                            </m:oMath>
                          </a14:m>
                          <a:r>
                            <a:rPr lang="en-US" sz="2400" dirty="0" smtClean="0">
                              <a:latin typeface="Marcellus"/>
                            </a:rPr>
                            <a:t> -</a:t>
                          </a:r>
                          <a:r>
                            <a:rPr lang="en-US" sz="2400" baseline="0" dirty="0" smtClean="0">
                              <a:latin typeface="Marcellus"/>
                            </a:rPr>
                            <a:t> </a:t>
                          </a:r>
                          <a:r>
                            <a:rPr lang="en-US" sz="2400" baseline="0" dirty="0" err="1" smtClean="0">
                              <a:latin typeface="Marcellus"/>
                            </a:rPr>
                            <a:t>Ve</a:t>
                          </a:r>
                          <a:r>
                            <a:rPr lang="en-US" sz="2400" baseline="0" dirty="0" smtClean="0">
                              <a:latin typeface="Marcellus"/>
                            </a:rPr>
                            <a:t> and </a:t>
                          </a:r>
                          <a14:m>
                            <m:oMath xmlns:m="http://schemas.openxmlformats.org/officeDocument/2006/math">
                              <m:sSubSup>
                                <m:sSubSupPr>
                                  <m:ctrlPr>
                                    <a:rPr lang="en-US" sz="2400" i="1">
                                      <a:latin typeface="Cambria Math"/>
                                    </a:rPr>
                                  </m:ctrlPr>
                                </m:sSubSupPr>
                                <m:e>
                                  <m:r>
                                    <m:rPr>
                                      <m:sty m:val="p"/>
                                    </m:rPr>
                                    <a:rPr lang="el-GR" sz="2400" i="1">
                                      <a:latin typeface="Cambria Math"/>
                                      <a:ea typeface="Cambria Math"/>
                                    </a:rPr>
                                    <m:t>Σ</m:t>
                                  </m:r>
                                  <m:r>
                                    <a:rPr lang="en-US" sz="2400" i="1">
                                      <a:latin typeface="Cambria Math"/>
                                      <a:ea typeface="Cambria Math"/>
                                    </a:rPr>
                                    <m:t>𝐹</m:t>
                                  </m:r>
                                </m:e>
                                <m:sub>
                                  <m:r>
                                    <a:rPr lang="en-US" sz="2400" b="0" i="1" smtClean="0">
                                      <a:latin typeface="Cambria Math"/>
                                      <a:ea typeface="Cambria Math"/>
                                    </a:rPr>
                                    <m:t>𝑦</m:t>
                                  </m:r>
                                </m:sub>
                                <m:sup/>
                              </m:sSubSup>
                            </m:oMath>
                          </a14:m>
                          <a:r>
                            <a:rPr lang="en-US" sz="2400" dirty="0" smtClean="0">
                              <a:latin typeface="Marcellus"/>
                            </a:rPr>
                            <a:t> -</a:t>
                          </a:r>
                          <a:r>
                            <a:rPr lang="en-US" sz="2400" baseline="0" dirty="0" smtClean="0">
                              <a:latin typeface="Marcellus"/>
                            </a:rPr>
                            <a:t> </a:t>
                          </a:r>
                          <a:r>
                            <a:rPr lang="en-US" sz="2400" dirty="0" smtClean="0">
                              <a:latin typeface="Marcellus"/>
                            </a:rPr>
                            <a:t>Ve</a:t>
                          </a:r>
                          <a:r>
                            <a:rPr lang="en-US" sz="2400" baseline="0" dirty="0" smtClean="0">
                              <a:latin typeface="Marcellus"/>
                            </a:rPr>
                            <a:t> </a:t>
                          </a:r>
                          <a:endParaRPr lang="en-IN" sz="2400" dirty="0">
                            <a:latin typeface="Marcellus"/>
                          </a:endParaRPr>
                        </a:p>
                      </a:txBody>
                      <a:tcPr/>
                    </a:tc>
                    <a:tc>
                      <a:txBody>
                        <a:bodyPr/>
                        <a:lstStyle/>
                        <a:p>
                          <a:r>
                            <a:rPr lang="en-US" sz="2400" dirty="0" smtClean="0">
                              <a:latin typeface="Marcellus"/>
                            </a:rPr>
                            <a:t>3</a:t>
                          </a:r>
                          <a:r>
                            <a:rPr lang="en-US" sz="2400" baseline="30000" dirty="0" smtClean="0">
                              <a:latin typeface="Marcellus"/>
                            </a:rPr>
                            <a:t>rd</a:t>
                          </a:r>
                          <a:r>
                            <a:rPr lang="en-US" sz="2400" dirty="0" smtClean="0">
                              <a:latin typeface="Marcellus"/>
                            </a:rPr>
                            <a:t> Quadrant</a:t>
                          </a:r>
                          <a:endParaRPr lang="en-IN" sz="2400" dirty="0">
                            <a:latin typeface="Marcellus"/>
                          </a:endParaRPr>
                        </a:p>
                      </a:txBody>
                      <a:tcPr/>
                    </a:tc>
                  </a:tr>
                  <a:tr h="370840">
                    <a:tc>
                      <a:txBody>
                        <a:bodyPr/>
                        <a:lstStyle/>
                        <a:p>
                          <a14:m>
                            <m:oMath xmlns:m="http://schemas.openxmlformats.org/officeDocument/2006/math">
                              <m:sSubSup>
                                <m:sSubSupPr>
                                  <m:ctrlPr>
                                    <a:rPr lang="en-US" sz="2400" i="1" smtClean="0">
                                      <a:latin typeface="Cambria Math"/>
                                    </a:rPr>
                                  </m:ctrlPr>
                                </m:sSubSupPr>
                                <m:e>
                                  <m:r>
                                    <m:rPr>
                                      <m:sty m:val="p"/>
                                    </m:rPr>
                                    <a:rPr lang="el-GR" sz="2400" i="1">
                                      <a:latin typeface="Cambria Math"/>
                                      <a:ea typeface="Cambria Math"/>
                                    </a:rPr>
                                    <m:t>Σ</m:t>
                                  </m:r>
                                  <m:r>
                                    <a:rPr lang="en-US" sz="2400" i="1">
                                      <a:latin typeface="Cambria Math"/>
                                      <a:ea typeface="Cambria Math"/>
                                    </a:rPr>
                                    <m:t>𝐹</m:t>
                                  </m:r>
                                </m:e>
                                <m:sub>
                                  <m:r>
                                    <a:rPr lang="en-US" sz="2400" i="1">
                                      <a:latin typeface="Cambria Math"/>
                                    </a:rPr>
                                    <m:t>𝑥</m:t>
                                  </m:r>
                                </m:sub>
                                <m:sup/>
                              </m:sSubSup>
                            </m:oMath>
                          </a14:m>
                          <a:r>
                            <a:rPr lang="en-US" sz="2400" dirty="0" smtClean="0">
                              <a:latin typeface="Marcellus"/>
                            </a:rPr>
                            <a:t> +</a:t>
                          </a:r>
                          <a:r>
                            <a:rPr lang="en-US" sz="2400" baseline="0" dirty="0" smtClean="0">
                              <a:latin typeface="Marcellus"/>
                            </a:rPr>
                            <a:t> </a:t>
                          </a:r>
                          <a:r>
                            <a:rPr lang="en-US" sz="2400" baseline="0" dirty="0" err="1" smtClean="0">
                              <a:latin typeface="Marcellus"/>
                            </a:rPr>
                            <a:t>Ve</a:t>
                          </a:r>
                          <a:r>
                            <a:rPr lang="en-US" sz="2400" baseline="0" dirty="0" smtClean="0">
                              <a:latin typeface="Marcellus"/>
                            </a:rPr>
                            <a:t> and </a:t>
                          </a:r>
                          <a14:m>
                            <m:oMath xmlns:m="http://schemas.openxmlformats.org/officeDocument/2006/math">
                              <m:sSubSup>
                                <m:sSubSupPr>
                                  <m:ctrlPr>
                                    <a:rPr lang="en-US" sz="2400" i="1">
                                      <a:latin typeface="Cambria Math"/>
                                    </a:rPr>
                                  </m:ctrlPr>
                                </m:sSubSupPr>
                                <m:e>
                                  <m:r>
                                    <m:rPr>
                                      <m:sty m:val="p"/>
                                    </m:rPr>
                                    <a:rPr lang="el-GR" sz="2400" i="1">
                                      <a:latin typeface="Cambria Math"/>
                                      <a:ea typeface="Cambria Math"/>
                                    </a:rPr>
                                    <m:t>Σ</m:t>
                                  </m:r>
                                  <m:r>
                                    <a:rPr lang="en-US" sz="2400" i="1">
                                      <a:latin typeface="Cambria Math"/>
                                      <a:ea typeface="Cambria Math"/>
                                    </a:rPr>
                                    <m:t>𝐹</m:t>
                                  </m:r>
                                </m:e>
                                <m:sub>
                                  <m:r>
                                    <a:rPr lang="en-US" sz="2400" b="0" i="1" smtClean="0">
                                      <a:latin typeface="Cambria Math"/>
                                      <a:ea typeface="Cambria Math"/>
                                    </a:rPr>
                                    <m:t>𝑦</m:t>
                                  </m:r>
                                </m:sub>
                                <m:sup/>
                              </m:sSubSup>
                            </m:oMath>
                          </a14:m>
                          <a:r>
                            <a:rPr lang="en-US" sz="2400" dirty="0" smtClean="0">
                              <a:latin typeface="Marcellus"/>
                            </a:rPr>
                            <a:t> -</a:t>
                          </a:r>
                          <a:r>
                            <a:rPr lang="en-US" sz="2400" baseline="0" dirty="0" smtClean="0">
                              <a:latin typeface="Marcellus"/>
                            </a:rPr>
                            <a:t> </a:t>
                          </a:r>
                          <a:r>
                            <a:rPr lang="en-US" sz="2400" dirty="0" smtClean="0">
                              <a:latin typeface="Marcellus"/>
                            </a:rPr>
                            <a:t>Ve</a:t>
                          </a:r>
                          <a:r>
                            <a:rPr lang="en-US" sz="2400" baseline="0" dirty="0" smtClean="0">
                              <a:latin typeface="Marcellus"/>
                            </a:rPr>
                            <a:t> </a:t>
                          </a:r>
                          <a:endParaRPr lang="en-IN" sz="2400" dirty="0">
                            <a:latin typeface="Marcellus"/>
                          </a:endParaRPr>
                        </a:p>
                      </a:txBody>
                      <a:tcPr/>
                    </a:tc>
                    <a:tc>
                      <a:txBody>
                        <a:bodyPr/>
                        <a:lstStyle/>
                        <a:p>
                          <a:r>
                            <a:rPr lang="en-US" sz="2400" dirty="0" smtClean="0">
                              <a:latin typeface="Marcellus"/>
                            </a:rPr>
                            <a:t>4</a:t>
                          </a:r>
                          <a:r>
                            <a:rPr lang="en-US" sz="2400" baseline="30000" dirty="0" smtClean="0">
                              <a:latin typeface="Marcellus"/>
                            </a:rPr>
                            <a:t>th</a:t>
                          </a:r>
                          <a:r>
                            <a:rPr lang="en-US" sz="2400" dirty="0" smtClean="0">
                              <a:latin typeface="Marcellus"/>
                            </a:rPr>
                            <a:t> Quadrant</a:t>
                          </a:r>
                          <a:endParaRPr lang="en-IN" sz="2400" dirty="0">
                            <a:latin typeface="Marcellus"/>
                          </a:endParaRPr>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221775451"/>
                  </p:ext>
                </p:extLst>
              </p:nvPr>
            </p:nvGraphicFramePr>
            <p:xfrm>
              <a:off x="1968205" y="3037564"/>
              <a:ext cx="8128000" cy="2401572"/>
            </p:xfrm>
            <a:graphic>
              <a:graphicData uri="http://schemas.openxmlformats.org/drawingml/2006/table">
                <a:tbl>
                  <a:tblPr firstRow="1" bandRow="1">
                    <a:tableStyleId>{16D9F66E-5EB9-4882-86FB-DCBF35E3C3E4}</a:tableStyleId>
                  </a:tblPr>
                  <a:tblGrid>
                    <a:gridCol w="4064000"/>
                    <a:gridCol w="4064000"/>
                  </a:tblGrid>
                  <a:tr h="457200">
                    <a:tc>
                      <a:txBody>
                        <a:bodyPr/>
                        <a:lstStyle/>
                        <a:p>
                          <a:r>
                            <a:rPr lang="en-US" sz="2400" dirty="0" smtClean="0">
                              <a:latin typeface="Marcellus"/>
                            </a:rPr>
                            <a:t>Condition</a:t>
                          </a:r>
                          <a:endParaRPr lang="en-IN" sz="2400" dirty="0">
                            <a:latin typeface="Marcellus"/>
                          </a:endParaRPr>
                        </a:p>
                      </a:txBody>
                      <a:tcPr/>
                    </a:tc>
                    <a:tc>
                      <a:txBody>
                        <a:bodyPr/>
                        <a:lstStyle/>
                        <a:p>
                          <a:r>
                            <a:rPr lang="en-US" sz="2400" dirty="0" smtClean="0">
                              <a:latin typeface="Marcellus"/>
                            </a:rPr>
                            <a:t>Position of Resultant</a:t>
                          </a:r>
                          <a:endParaRPr lang="en-IN" sz="2400" dirty="0">
                            <a:latin typeface="Marcellus"/>
                          </a:endParaRPr>
                        </a:p>
                      </a:txBody>
                      <a:tcPr/>
                    </a:tc>
                  </a:tr>
                  <a:tr h="486093">
                    <a:tc>
                      <a:txBody>
                        <a:bodyPr/>
                        <a:lstStyle/>
                        <a:p>
                          <a:endParaRPr lang="en-US"/>
                        </a:p>
                      </a:txBody>
                      <a:tcPr>
                        <a:blipFill rotWithShape="1">
                          <a:blip r:embed="rId3"/>
                          <a:stretch>
                            <a:fillRect l="-150" t="-103750" r="-100000" b="-322500"/>
                          </a:stretch>
                        </a:blipFill>
                      </a:tcPr>
                    </a:tc>
                    <a:tc>
                      <a:txBody>
                        <a:bodyPr/>
                        <a:lstStyle/>
                        <a:p>
                          <a:r>
                            <a:rPr lang="en-US" sz="2400" dirty="0" smtClean="0">
                              <a:latin typeface="Marcellus"/>
                            </a:rPr>
                            <a:t>1</a:t>
                          </a:r>
                          <a:r>
                            <a:rPr lang="en-US" sz="2400" baseline="30000" dirty="0" smtClean="0">
                              <a:latin typeface="Marcellus"/>
                            </a:rPr>
                            <a:t>st</a:t>
                          </a:r>
                          <a:r>
                            <a:rPr lang="en-US" sz="2400" dirty="0" smtClean="0">
                              <a:latin typeface="Marcellus"/>
                            </a:rPr>
                            <a:t> Quadrant</a:t>
                          </a:r>
                          <a:endParaRPr lang="en-IN" sz="2400" dirty="0">
                            <a:latin typeface="Marcellus"/>
                          </a:endParaRPr>
                        </a:p>
                      </a:txBody>
                      <a:tcPr/>
                    </a:tc>
                  </a:tr>
                  <a:tr h="486093">
                    <a:tc>
                      <a:txBody>
                        <a:bodyPr/>
                        <a:lstStyle/>
                        <a:p>
                          <a:endParaRPr lang="en-US"/>
                        </a:p>
                      </a:txBody>
                      <a:tcPr>
                        <a:blipFill rotWithShape="1">
                          <a:blip r:embed="rId3"/>
                          <a:stretch>
                            <a:fillRect l="-150" t="-203750" r="-100000" b="-222500"/>
                          </a:stretch>
                        </a:blipFill>
                      </a:tcPr>
                    </a:tc>
                    <a:tc>
                      <a:txBody>
                        <a:bodyPr/>
                        <a:lstStyle/>
                        <a:p>
                          <a:r>
                            <a:rPr lang="en-US" sz="2400" dirty="0" smtClean="0">
                              <a:latin typeface="Marcellus"/>
                            </a:rPr>
                            <a:t>2</a:t>
                          </a:r>
                          <a:r>
                            <a:rPr lang="en-US" sz="2400" baseline="30000" dirty="0" smtClean="0">
                              <a:latin typeface="Marcellus"/>
                            </a:rPr>
                            <a:t>nd</a:t>
                          </a:r>
                          <a:r>
                            <a:rPr lang="en-US" sz="2400" dirty="0" smtClean="0">
                              <a:latin typeface="Marcellus"/>
                            </a:rPr>
                            <a:t> Quadrant</a:t>
                          </a:r>
                          <a:endParaRPr lang="en-IN" sz="2400" dirty="0">
                            <a:latin typeface="Marcellus"/>
                          </a:endParaRPr>
                        </a:p>
                      </a:txBody>
                      <a:tcPr/>
                    </a:tc>
                  </a:tr>
                  <a:tr h="486093">
                    <a:tc>
                      <a:txBody>
                        <a:bodyPr/>
                        <a:lstStyle/>
                        <a:p>
                          <a:endParaRPr lang="en-US"/>
                        </a:p>
                      </a:txBody>
                      <a:tcPr>
                        <a:blipFill rotWithShape="1">
                          <a:blip r:embed="rId3"/>
                          <a:stretch>
                            <a:fillRect l="-150" t="-307595" r="-100000" b="-125316"/>
                          </a:stretch>
                        </a:blipFill>
                      </a:tcPr>
                    </a:tc>
                    <a:tc>
                      <a:txBody>
                        <a:bodyPr/>
                        <a:lstStyle/>
                        <a:p>
                          <a:r>
                            <a:rPr lang="en-US" sz="2400" dirty="0" smtClean="0">
                              <a:latin typeface="Marcellus"/>
                            </a:rPr>
                            <a:t>3</a:t>
                          </a:r>
                          <a:r>
                            <a:rPr lang="en-US" sz="2400" baseline="30000" dirty="0" smtClean="0">
                              <a:latin typeface="Marcellus"/>
                            </a:rPr>
                            <a:t>rd</a:t>
                          </a:r>
                          <a:r>
                            <a:rPr lang="en-US" sz="2400" dirty="0" smtClean="0">
                              <a:latin typeface="Marcellus"/>
                            </a:rPr>
                            <a:t> Quadrant</a:t>
                          </a:r>
                          <a:endParaRPr lang="en-IN" sz="2400" dirty="0">
                            <a:latin typeface="Marcellus"/>
                          </a:endParaRPr>
                        </a:p>
                      </a:txBody>
                      <a:tcPr/>
                    </a:tc>
                  </a:tr>
                  <a:tr h="486093">
                    <a:tc>
                      <a:txBody>
                        <a:bodyPr/>
                        <a:lstStyle/>
                        <a:p>
                          <a:endParaRPr lang="en-US"/>
                        </a:p>
                      </a:txBody>
                      <a:tcPr>
                        <a:blipFill rotWithShape="1">
                          <a:blip r:embed="rId3"/>
                          <a:stretch>
                            <a:fillRect l="-150" t="-402500" r="-100000" b="-23750"/>
                          </a:stretch>
                        </a:blipFill>
                      </a:tcPr>
                    </a:tc>
                    <a:tc>
                      <a:txBody>
                        <a:bodyPr/>
                        <a:lstStyle/>
                        <a:p>
                          <a:r>
                            <a:rPr lang="en-US" sz="2400" dirty="0" smtClean="0">
                              <a:latin typeface="Marcellus"/>
                            </a:rPr>
                            <a:t>4</a:t>
                          </a:r>
                          <a:r>
                            <a:rPr lang="en-US" sz="2400" baseline="30000" dirty="0" smtClean="0">
                              <a:latin typeface="Marcellus"/>
                            </a:rPr>
                            <a:t>th</a:t>
                          </a:r>
                          <a:r>
                            <a:rPr lang="en-US" sz="2400" dirty="0" smtClean="0">
                              <a:latin typeface="Marcellus"/>
                            </a:rPr>
                            <a:t> Quadrant</a:t>
                          </a:r>
                          <a:endParaRPr lang="en-IN" sz="2400" dirty="0">
                            <a:latin typeface="Marcellus"/>
                          </a:endParaRPr>
                        </a:p>
                      </a:txBody>
                      <a:tcPr/>
                    </a:tc>
                  </a:tr>
                </a:tbl>
              </a:graphicData>
            </a:graphic>
          </p:graphicFrame>
        </mc:Fallback>
      </mc:AlternateContent>
    </p:spTree>
    <p:extLst>
      <p:ext uri="{BB962C8B-B14F-4D97-AF65-F5344CB8AC3E}">
        <p14:creationId xmlns:p14="http://schemas.microsoft.com/office/powerpoint/2010/main" val="25807548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solidFill>
                  <a:schemeClr val="accent5">
                    <a:lumMod val="75000"/>
                  </a:schemeClr>
                </a:solidFill>
                <a:latin typeface="Marcellus" panose="020E0602050203020307" pitchFamily="34" charset="0"/>
                <a:ea typeface="+mn-ea"/>
                <a:cs typeface="+mn-cs"/>
              </a:rPr>
              <a:t>Resolution of Concurrent Forces (</a:t>
            </a:r>
            <a:r>
              <a:rPr lang="en-US" sz="4800" dirty="0">
                <a:solidFill>
                  <a:schemeClr val="accent5">
                    <a:lumMod val="75000"/>
                  </a:schemeClr>
                </a:solidFill>
                <a:latin typeface="Marcellus" panose="020E0602050203020307" pitchFamily="34" charset="0"/>
              </a:rPr>
              <a:t>Numerica</a:t>
            </a:r>
            <a:r>
              <a:rPr lang="en-US" sz="4800" dirty="0" smtClean="0">
                <a:solidFill>
                  <a:schemeClr val="accent5">
                    <a:lumMod val="75000"/>
                  </a:schemeClr>
                </a:solidFill>
                <a:latin typeface="Marcellus" panose="020E0602050203020307" pitchFamily="34" charset="0"/>
                <a:ea typeface="+mn-ea"/>
                <a:cs typeface="+mn-cs"/>
              </a:rPr>
              <a:t>l)</a:t>
            </a:r>
            <a:endParaRPr lang="en-IN" sz="48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9469027" y="3853597"/>
            <a:ext cx="921543"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12" name="TextBox 11"/>
          <p:cNvSpPr txBox="1"/>
          <p:nvPr/>
        </p:nvSpPr>
        <p:spPr>
          <a:xfrm>
            <a:off x="214146" y="1991463"/>
            <a:ext cx="1023582" cy="461665"/>
          </a:xfrm>
          <a:prstGeom prst="rect">
            <a:avLst/>
          </a:prstGeom>
          <a:noFill/>
        </p:spPr>
        <p:txBody>
          <a:bodyPr wrap="square" rtlCol="0">
            <a:spAutoFit/>
          </a:bodyPr>
          <a:lstStyle/>
          <a:p>
            <a:r>
              <a:rPr lang="en-IN" sz="2400" dirty="0" smtClean="0">
                <a:latin typeface="Marcellus"/>
              </a:rPr>
              <a:t>Q. </a:t>
            </a:r>
            <a:r>
              <a:rPr lang="en-IN" sz="2400" dirty="0" smtClean="0">
                <a:latin typeface="Marcellus"/>
              </a:rPr>
              <a:t>14</a:t>
            </a:r>
            <a:endParaRPr lang="en-IN" sz="2400" dirty="0">
              <a:latin typeface="Marcellus"/>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848" y="1991462"/>
            <a:ext cx="5813899" cy="212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545" y="1610459"/>
            <a:ext cx="4562475"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730749" y="6413871"/>
            <a:ext cx="4530209" cy="369332"/>
          </a:xfrm>
          <a:prstGeom prst="rect">
            <a:avLst/>
          </a:prstGeom>
          <a:noFill/>
        </p:spPr>
        <p:txBody>
          <a:bodyPr wrap="square" rtlCol="0">
            <a:spAutoFit/>
          </a:bodyPr>
          <a:lstStyle/>
          <a:p>
            <a:r>
              <a:rPr lang="en-US" dirty="0" smtClean="0"/>
              <a:t>Fig. 26 Resultant of concurrent Forces</a:t>
            </a:r>
            <a:r>
              <a:rPr lang="en-US" baseline="30000" dirty="0" smtClean="0"/>
              <a:t> [2]</a:t>
            </a:r>
            <a:r>
              <a:rPr lang="en-US" dirty="0" smtClean="0"/>
              <a:t> </a:t>
            </a:r>
            <a:endParaRPr lang="en-IN" baseline="30000" dirty="0"/>
          </a:p>
        </p:txBody>
      </p:sp>
    </p:spTree>
    <p:extLst>
      <p:ext uri="{BB962C8B-B14F-4D97-AF65-F5344CB8AC3E}">
        <p14:creationId xmlns:p14="http://schemas.microsoft.com/office/powerpoint/2010/main" val="27025489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83186" cy="1325563"/>
          </a:xfrm>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Resolution of Concurrent Forces </a:t>
            </a:r>
            <a:r>
              <a:rPr lang="en-US" sz="2400" dirty="0" smtClean="0">
                <a:solidFill>
                  <a:schemeClr val="accent5">
                    <a:lumMod val="75000"/>
                  </a:schemeClr>
                </a:solidFill>
                <a:latin typeface="Marcellus" panose="020E0602050203020307" pitchFamily="34" charset="0"/>
                <a:ea typeface="+mn-ea"/>
                <a:cs typeface="+mn-cs"/>
              </a:rPr>
              <a:t>(</a:t>
            </a:r>
            <a:r>
              <a:rPr lang="en-US" sz="2400" dirty="0">
                <a:solidFill>
                  <a:schemeClr val="accent5">
                    <a:lumMod val="75000"/>
                  </a:schemeClr>
                </a:solidFill>
                <a:latin typeface="Marcellus" panose="020E0602050203020307" pitchFamily="34" charset="0"/>
              </a:rPr>
              <a:t>Numerica</a:t>
            </a:r>
            <a:r>
              <a:rPr lang="en-US" sz="2400" dirty="0" smtClean="0">
                <a:solidFill>
                  <a:schemeClr val="accent5">
                    <a:lumMod val="75000"/>
                  </a:schemeClr>
                </a:solidFill>
                <a:latin typeface="Marcellus" panose="020E0602050203020307" pitchFamily="34" charset="0"/>
                <a:ea typeface="+mn-ea"/>
                <a:cs typeface="+mn-cs"/>
              </a:rPr>
              <a:t>l)</a:t>
            </a:r>
            <a:endParaRPr lang="en-IN" sz="24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9469027" y="3853597"/>
            <a:ext cx="921543"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10" name="TextBox 9"/>
          <p:cNvSpPr txBox="1"/>
          <p:nvPr/>
        </p:nvSpPr>
        <p:spPr>
          <a:xfrm>
            <a:off x="3137889" y="6480619"/>
            <a:ext cx="1889278" cy="369332"/>
          </a:xfrm>
          <a:prstGeom prst="rect">
            <a:avLst/>
          </a:prstGeom>
          <a:noFill/>
        </p:spPr>
        <p:txBody>
          <a:bodyPr wrap="square" rtlCol="0">
            <a:spAutoFit/>
          </a:bodyPr>
          <a:lstStyle/>
          <a:p>
            <a:r>
              <a:rPr lang="en-US" dirty="0" smtClean="0"/>
              <a:t>Fig. 26</a:t>
            </a:r>
            <a:endParaRPr lang="en-IN" baseline="30000" dirty="0"/>
          </a:p>
        </p:txBody>
      </p:sp>
      <p:sp>
        <p:nvSpPr>
          <p:cNvPr id="4" name="Rectangle 3"/>
          <p:cNvSpPr/>
          <p:nvPr/>
        </p:nvSpPr>
        <p:spPr>
          <a:xfrm>
            <a:off x="1034528" y="1646027"/>
            <a:ext cx="5349339" cy="3108543"/>
          </a:xfrm>
          <a:prstGeom prst="rect">
            <a:avLst/>
          </a:prstGeom>
        </p:spPr>
        <p:txBody>
          <a:bodyPr wrap="square">
            <a:spAutoFit/>
          </a:bodyPr>
          <a:lstStyle/>
          <a:p>
            <a:pPr algn="just"/>
            <a:r>
              <a:rPr lang="en-US" sz="2800" b="1" dirty="0" smtClean="0">
                <a:latin typeface="Marcellus"/>
              </a:rPr>
              <a:t>Q.15.</a:t>
            </a:r>
            <a:r>
              <a:rPr lang="en-US" sz="2800" dirty="0" smtClean="0">
                <a:latin typeface="Marcellus"/>
              </a:rPr>
              <a:t> </a:t>
            </a:r>
            <a:r>
              <a:rPr lang="en-US" sz="2800" dirty="0" smtClean="0">
                <a:latin typeface="Marcellus"/>
              </a:rPr>
              <a:t>Forces </a:t>
            </a:r>
            <a:r>
              <a:rPr lang="en-US" sz="2800" dirty="0">
                <a:latin typeface="Marcellus"/>
              </a:rPr>
              <a:t>7 </a:t>
            </a:r>
            <a:r>
              <a:rPr lang="en-US" sz="2800" dirty="0" err="1">
                <a:latin typeface="Marcellus"/>
              </a:rPr>
              <a:t>kN</a:t>
            </a:r>
            <a:r>
              <a:rPr lang="en-US" sz="2800" dirty="0">
                <a:latin typeface="Marcellus"/>
              </a:rPr>
              <a:t>, 10 </a:t>
            </a:r>
            <a:r>
              <a:rPr lang="en-US" sz="2800" dirty="0" err="1">
                <a:latin typeface="Marcellus"/>
              </a:rPr>
              <a:t>kN</a:t>
            </a:r>
            <a:r>
              <a:rPr lang="en-US" sz="2800" dirty="0">
                <a:latin typeface="Marcellus"/>
              </a:rPr>
              <a:t>, 10 </a:t>
            </a:r>
            <a:r>
              <a:rPr lang="en-US" sz="2800" dirty="0" err="1">
                <a:latin typeface="Marcellus"/>
              </a:rPr>
              <a:t>kN</a:t>
            </a:r>
            <a:r>
              <a:rPr lang="en-US" sz="2800" dirty="0">
                <a:latin typeface="Marcellus"/>
              </a:rPr>
              <a:t> and 3 </a:t>
            </a:r>
            <a:r>
              <a:rPr lang="en-US" sz="2800" dirty="0" err="1">
                <a:latin typeface="Marcellus"/>
              </a:rPr>
              <a:t>kN</a:t>
            </a:r>
            <a:r>
              <a:rPr lang="en-US" sz="2800" dirty="0">
                <a:latin typeface="Marcellus"/>
              </a:rPr>
              <a:t>, respectively act at one of the angular point of regular pentagon toward the other four points taken in order. Find their resultant completely</a:t>
            </a:r>
            <a:r>
              <a:rPr lang="en-US" sz="2800" dirty="0" smtClean="0">
                <a:latin typeface="Marcellus"/>
              </a:rPr>
              <a:t>.</a:t>
            </a:r>
          </a:p>
          <a:p>
            <a:pPr algn="just"/>
            <a:r>
              <a:rPr lang="en-US" sz="2800" dirty="0" smtClean="0">
                <a:latin typeface="Marcellus"/>
              </a:rPr>
              <a:t> (</a:t>
            </a:r>
            <a:r>
              <a:rPr lang="en-IN" sz="2800" dirty="0"/>
              <a:t>R = 25.10 </a:t>
            </a:r>
            <a:r>
              <a:rPr lang="en-IN" sz="2800" dirty="0" err="1" smtClean="0"/>
              <a:t>kN</a:t>
            </a:r>
            <a:r>
              <a:rPr lang="en-IN" sz="2800" dirty="0"/>
              <a:t>, </a:t>
            </a:r>
            <a:r>
              <a:rPr lang="el-GR" sz="2800" dirty="0" smtClean="0">
                <a:latin typeface="Times New Roman"/>
                <a:cs typeface="Times New Roman"/>
              </a:rPr>
              <a:t>θ</a:t>
            </a:r>
            <a:r>
              <a:rPr lang="en-IN" sz="2800" dirty="0" smtClean="0"/>
              <a:t> = 45.69</a:t>
            </a:r>
            <a:r>
              <a:rPr lang="en-IN" sz="2800" baseline="30000" dirty="0" smtClean="0"/>
              <a:t>0</a:t>
            </a:r>
            <a:r>
              <a:rPr lang="en-IN" sz="2800" dirty="0" smtClean="0"/>
              <a:t>)</a:t>
            </a:r>
            <a:endParaRPr lang="en-IN" sz="2800" baseline="30000" dirty="0">
              <a:latin typeface="Marcellu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867" y="1646027"/>
            <a:ext cx="5279127" cy="4470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883149" y="6566271"/>
            <a:ext cx="4530209" cy="369332"/>
          </a:xfrm>
          <a:prstGeom prst="rect">
            <a:avLst/>
          </a:prstGeom>
          <a:noFill/>
        </p:spPr>
        <p:txBody>
          <a:bodyPr wrap="square" rtlCol="0">
            <a:spAutoFit/>
          </a:bodyPr>
          <a:lstStyle/>
          <a:p>
            <a:r>
              <a:rPr lang="en-US" dirty="0" smtClean="0"/>
              <a:t>Fig. 27 Resultant of concurrent Forces</a:t>
            </a:r>
            <a:r>
              <a:rPr lang="en-US" baseline="30000" dirty="0" smtClean="0"/>
              <a:t> [2]</a:t>
            </a:r>
            <a:r>
              <a:rPr lang="en-US" dirty="0" smtClean="0"/>
              <a:t> </a:t>
            </a:r>
            <a:endParaRPr lang="en-IN" baseline="30000" dirty="0"/>
          </a:p>
        </p:txBody>
      </p:sp>
    </p:spTree>
    <p:extLst>
      <p:ext uri="{BB962C8B-B14F-4D97-AF65-F5344CB8AC3E}">
        <p14:creationId xmlns:p14="http://schemas.microsoft.com/office/powerpoint/2010/main" val="6362742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chemeClr val="accent5">
                    <a:lumMod val="75000"/>
                  </a:schemeClr>
                </a:solidFill>
                <a:latin typeface="Marcellus" panose="020E0602050203020307" pitchFamily="34" charset="0"/>
                <a:ea typeface="+mn-ea"/>
                <a:cs typeface="+mn-cs"/>
              </a:rPr>
              <a:t>Resolution of Concurrent Forces (</a:t>
            </a:r>
            <a:r>
              <a:rPr lang="en-US" sz="3600" dirty="0">
                <a:solidFill>
                  <a:schemeClr val="accent5">
                    <a:lumMod val="75000"/>
                  </a:schemeClr>
                </a:solidFill>
                <a:latin typeface="Marcellus" panose="020E0602050203020307" pitchFamily="34" charset="0"/>
              </a:rPr>
              <a:t>Numerica</a:t>
            </a:r>
            <a:r>
              <a:rPr lang="en-US" sz="3600" dirty="0" smtClean="0">
                <a:solidFill>
                  <a:schemeClr val="accent5">
                    <a:lumMod val="75000"/>
                  </a:schemeClr>
                </a:solidFill>
                <a:latin typeface="Marcellus" panose="020E0602050203020307" pitchFamily="34" charset="0"/>
                <a:ea typeface="+mn-ea"/>
                <a:cs typeface="+mn-cs"/>
              </a:rPr>
              <a:t>l)</a:t>
            </a:r>
            <a:endParaRPr lang="en-IN" sz="36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9469027" y="3853597"/>
            <a:ext cx="921543"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12" name="TextBox 11"/>
          <p:cNvSpPr txBox="1"/>
          <p:nvPr/>
        </p:nvSpPr>
        <p:spPr>
          <a:xfrm>
            <a:off x="214146" y="1554238"/>
            <a:ext cx="1023582" cy="461665"/>
          </a:xfrm>
          <a:prstGeom prst="rect">
            <a:avLst/>
          </a:prstGeom>
          <a:noFill/>
        </p:spPr>
        <p:txBody>
          <a:bodyPr wrap="square" rtlCol="0">
            <a:spAutoFit/>
          </a:bodyPr>
          <a:lstStyle/>
          <a:p>
            <a:r>
              <a:rPr lang="en-IN" sz="2400" dirty="0" smtClean="0">
                <a:latin typeface="Marcellus"/>
              </a:rPr>
              <a:t>Q. </a:t>
            </a:r>
            <a:r>
              <a:rPr lang="en-IN" sz="2400" dirty="0" smtClean="0">
                <a:latin typeface="Marcellus"/>
              </a:rPr>
              <a:t>16</a:t>
            </a:r>
            <a:endParaRPr lang="en-IN" sz="2400" dirty="0">
              <a:latin typeface="Marcellus"/>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002"/>
          <a:stretch/>
        </p:blipFill>
        <p:spPr bwMode="auto">
          <a:xfrm>
            <a:off x="1131403" y="1491731"/>
            <a:ext cx="10454736" cy="399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Long Answer Type Question: Give an account of 'direction' as a major  component of a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363" y="2154505"/>
            <a:ext cx="4512570" cy="409891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358771" y="2154505"/>
            <a:ext cx="4379423" cy="38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35224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5350933" cy="693208"/>
          </a:xfrm>
        </p:spPr>
        <p:txBody>
          <a:bodyPr>
            <a:normAutofit fontScale="90000"/>
          </a:bodyPr>
          <a:lstStyle/>
          <a:p>
            <a:r>
              <a:rPr lang="en-US" sz="4800" dirty="0" smtClean="0">
                <a:solidFill>
                  <a:schemeClr val="accent5">
                    <a:lumMod val="75000"/>
                  </a:schemeClr>
                </a:solidFill>
                <a:latin typeface="Marcellus" panose="020E0602050203020307" pitchFamily="34" charset="0"/>
                <a:ea typeface="+mn-ea"/>
                <a:cs typeface="+mn-cs"/>
              </a:rPr>
              <a:t>Couple (Numerical)</a:t>
            </a:r>
            <a:endParaRPr lang="en-IN" sz="48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9469027" y="3853597"/>
            <a:ext cx="921543"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8" name="TextBox 7"/>
          <p:cNvSpPr txBox="1"/>
          <p:nvPr/>
        </p:nvSpPr>
        <p:spPr>
          <a:xfrm>
            <a:off x="8397022" y="3933189"/>
            <a:ext cx="3256123" cy="369332"/>
          </a:xfrm>
          <a:prstGeom prst="rect">
            <a:avLst/>
          </a:prstGeom>
          <a:noFill/>
        </p:spPr>
        <p:txBody>
          <a:bodyPr wrap="square" rtlCol="0">
            <a:spAutoFit/>
          </a:bodyPr>
          <a:lstStyle/>
          <a:p>
            <a:r>
              <a:rPr lang="en-US" dirty="0" smtClean="0"/>
              <a:t>Fig. 23 </a:t>
            </a:r>
            <a:endParaRPr lang="en-IN" baseline="30000" dirty="0"/>
          </a:p>
        </p:txBody>
      </p:sp>
      <p:sp>
        <p:nvSpPr>
          <p:cNvPr id="10" name="TextBox 9"/>
          <p:cNvSpPr txBox="1"/>
          <p:nvPr/>
        </p:nvSpPr>
        <p:spPr>
          <a:xfrm>
            <a:off x="416461" y="1092511"/>
            <a:ext cx="1023582" cy="461665"/>
          </a:xfrm>
          <a:prstGeom prst="rect">
            <a:avLst/>
          </a:prstGeom>
          <a:noFill/>
        </p:spPr>
        <p:txBody>
          <a:bodyPr wrap="square" rtlCol="0">
            <a:spAutoFit/>
          </a:bodyPr>
          <a:lstStyle/>
          <a:p>
            <a:r>
              <a:rPr lang="en-IN" sz="2400" dirty="0" smtClean="0">
                <a:latin typeface="Marcellus"/>
              </a:rPr>
              <a:t>Q. </a:t>
            </a:r>
            <a:r>
              <a:rPr lang="en-IN" sz="2400" dirty="0" smtClean="0">
                <a:latin typeface="Marcellus"/>
              </a:rPr>
              <a:t>17</a:t>
            </a:r>
            <a:endParaRPr lang="en-IN" sz="2400" dirty="0">
              <a:latin typeface="Marcellus"/>
            </a:endParaRPr>
          </a:p>
        </p:txBody>
      </p:sp>
      <p:sp>
        <p:nvSpPr>
          <p:cNvPr id="11" name="TextBox 10"/>
          <p:cNvSpPr txBox="1"/>
          <p:nvPr/>
        </p:nvSpPr>
        <p:spPr>
          <a:xfrm>
            <a:off x="739774" y="6298341"/>
            <a:ext cx="3256123" cy="369332"/>
          </a:xfrm>
          <a:prstGeom prst="rect">
            <a:avLst/>
          </a:prstGeom>
          <a:noFill/>
        </p:spPr>
        <p:txBody>
          <a:bodyPr wrap="square" rtlCol="0">
            <a:spAutoFit/>
          </a:bodyPr>
          <a:lstStyle/>
          <a:p>
            <a:r>
              <a:rPr lang="en-US" dirty="0" smtClean="0"/>
              <a:t>Fig. 23 Couple </a:t>
            </a:r>
            <a:r>
              <a:rPr lang="en-US" baseline="30000" dirty="0" smtClean="0"/>
              <a:t>[</a:t>
            </a:r>
            <a:r>
              <a:rPr lang="en-US" baseline="30000" dirty="0" smtClean="0"/>
              <a:t>3]</a:t>
            </a:r>
            <a:r>
              <a:rPr lang="en-US" dirty="0" smtClean="0"/>
              <a:t> </a:t>
            </a:r>
            <a:endParaRPr lang="en-IN" baseline="30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897" y="2600325"/>
            <a:ext cx="6029186" cy="3942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642" y="993926"/>
            <a:ext cx="5722757" cy="13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3048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7414" b="54648"/>
          <a:stretch/>
        </p:blipFill>
        <p:spPr bwMode="auto">
          <a:xfrm>
            <a:off x="176209" y="3599848"/>
            <a:ext cx="6905076" cy="635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3600" dirty="0" err="1" smtClean="0">
                <a:solidFill>
                  <a:schemeClr val="accent5">
                    <a:lumMod val="75000"/>
                  </a:schemeClr>
                </a:solidFill>
                <a:latin typeface="Marcellus" panose="020E0602050203020307" pitchFamily="34" charset="0"/>
                <a:ea typeface="+mn-ea"/>
                <a:cs typeface="+mn-cs"/>
              </a:rPr>
              <a:t>Varignon’s</a:t>
            </a:r>
            <a:r>
              <a:rPr lang="en-US" sz="3600" dirty="0" smtClean="0">
                <a:solidFill>
                  <a:schemeClr val="accent5">
                    <a:lumMod val="75000"/>
                  </a:schemeClr>
                </a:solidFill>
                <a:latin typeface="Marcellus" panose="020E0602050203020307" pitchFamily="34" charset="0"/>
                <a:ea typeface="+mn-ea"/>
                <a:cs typeface="+mn-cs"/>
              </a:rPr>
              <a:t> Theorem</a:t>
            </a:r>
            <a:endParaRPr lang="en-IN" sz="36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3718835" y="6304002"/>
            <a:ext cx="3256123" cy="369332"/>
          </a:xfrm>
          <a:prstGeom prst="rect">
            <a:avLst/>
          </a:prstGeom>
          <a:noFill/>
        </p:spPr>
        <p:txBody>
          <a:bodyPr wrap="square" rtlCol="0">
            <a:spAutoFit/>
          </a:bodyPr>
          <a:lstStyle/>
          <a:p>
            <a:r>
              <a:rPr lang="en-US" dirty="0" smtClean="0"/>
              <a:t>Fig. 28 Varignon’s Theorem </a:t>
            </a:r>
            <a:r>
              <a:rPr lang="en-US" baseline="30000" dirty="0" smtClean="0"/>
              <a:t> [2],[3]</a:t>
            </a:r>
            <a:r>
              <a:rPr lang="en-US" dirty="0" smtClean="0"/>
              <a:t> </a:t>
            </a:r>
            <a:endParaRPr lang="en-IN" baseline="30000" dirty="0"/>
          </a:p>
        </p:txBody>
      </p:sp>
      <p:pic>
        <p:nvPicPr>
          <p:cNvPr id="12290" name="Picture 2"/>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167231" y="1037504"/>
            <a:ext cx="4782108" cy="5451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08345" y="1588585"/>
            <a:ext cx="6974958" cy="1815882"/>
          </a:xfrm>
          <a:prstGeom prst="rect">
            <a:avLst/>
          </a:prstGeom>
        </p:spPr>
        <p:txBody>
          <a:bodyPr wrap="square">
            <a:spAutoFit/>
          </a:bodyPr>
          <a:lstStyle/>
          <a:p>
            <a:pPr marL="457200" indent="-457200">
              <a:buFont typeface="Wingdings" pitchFamily="2" charset="2"/>
              <a:buChar char="q"/>
            </a:pPr>
            <a:r>
              <a:rPr lang="en-US" sz="2800" dirty="0">
                <a:latin typeface="Marcellus"/>
              </a:rPr>
              <a:t>It states that the sum of the resultants of all the forces in plane about any point is equal to the algebraic sum of moment of all the forces about the same point.</a:t>
            </a:r>
            <a:endParaRPr lang="en-IN" sz="2800" dirty="0">
              <a:latin typeface="Marcellus"/>
            </a:endParaRPr>
          </a:p>
        </p:txBody>
      </p:sp>
      <p:cxnSp>
        <p:nvCxnSpPr>
          <p:cNvPr id="4" name="Straight Connector 3"/>
          <p:cNvCxnSpPr/>
          <p:nvPr/>
        </p:nvCxnSpPr>
        <p:spPr>
          <a:xfrm>
            <a:off x="7772400" y="1905000"/>
            <a:ext cx="1785885" cy="1778000"/>
          </a:xfrm>
          <a:prstGeom prst="line">
            <a:avLst/>
          </a:prstGeom>
          <a:ln w="53975">
            <a:solidFill>
              <a:srgbClr val="FFFF00">
                <a:alpha val="28000"/>
              </a:srgb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7785000" y="1924200"/>
              <a:ext cx="1810080" cy="1759320"/>
            </p14:xfrm>
          </p:contentPart>
        </mc:Choice>
        <mc:Fallback xmlns="">
          <p:pic>
            <p:nvPicPr>
              <p:cNvPr id="5" name="Ink 4"/>
              <p:cNvPicPr/>
              <p:nvPr/>
            </p:nvPicPr>
            <p:blipFill>
              <a:blip r:embed="rId5"/>
              <a:stretch>
                <a:fillRect/>
              </a:stretch>
            </p:blipFill>
            <p:spPr>
              <a:xfrm>
                <a:off x="7769160" y="1860480"/>
                <a:ext cx="1841760" cy="1886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8534520" y="2711520"/>
              <a:ext cx="387720" cy="279720"/>
            </p14:xfrm>
          </p:contentPart>
        </mc:Choice>
        <mc:Fallback xmlns="">
          <p:pic>
            <p:nvPicPr>
              <p:cNvPr id="7" name="Ink 6"/>
              <p:cNvPicPr/>
              <p:nvPr/>
            </p:nvPicPr>
            <p:blipFill>
              <a:blip r:embed="rId7"/>
              <a:stretch>
                <a:fillRect/>
              </a:stretch>
            </p:blipFill>
            <p:spPr>
              <a:xfrm>
                <a:off x="8518680" y="2647800"/>
                <a:ext cx="419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8794800" y="2984400"/>
              <a:ext cx="159120" cy="102240"/>
            </p14:xfrm>
          </p:contentPart>
        </mc:Choice>
        <mc:Fallback xmlns="">
          <p:pic>
            <p:nvPicPr>
              <p:cNvPr id="9" name="Ink 8"/>
              <p:cNvPicPr/>
              <p:nvPr/>
            </p:nvPicPr>
            <p:blipFill>
              <a:blip r:embed="rId9"/>
              <a:stretch>
                <a:fillRect/>
              </a:stretch>
            </p:blipFill>
            <p:spPr>
              <a:xfrm>
                <a:off x="8778960" y="2921040"/>
                <a:ext cx="1908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7797960" y="2343240"/>
              <a:ext cx="438480" cy="216000"/>
            </p14:xfrm>
          </p:contentPart>
        </mc:Choice>
        <mc:Fallback xmlns="">
          <p:pic>
            <p:nvPicPr>
              <p:cNvPr id="10" name="Ink 9"/>
              <p:cNvPicPr/>
              <p:nvPr/>
            </p:nvPicPr>
            <p:blipFill>
              <a:blip r:embed="rId11"/>
              <a:stretch>
                <a:fillRect/>
              </a:stretch>
            </p:blipFill>
            <p:spPr>
              <a:xfrm>
                <a:off x="7781760" y="2279520"/>
                <a:ext cx="4705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8172360" y="2521080"/>
              <a:ext cx="64080" cy="70200"/>
            </p14:xfrm>
          </p:contentPart>
        </mc:Choice>
        <mc:Fallback xmlns="">
          <p:pic>
            <p:nvPicPr>
              <p:cNvPr id="11" name="Ink 10"/>
              <p:cNvPicPr/>
              <p:nvPr/>
            </p:nvPicPr>
            <p:blipFill>
              <a:blip r:embed="rId13"/>
              <a:stretch>
                <a:fillRect/>
              </a:stretch>
            </p:blipFill>
            <p:spPr>
              <a:xfrm>
                <a:off x="8156520" y="2457360"/>
                <a:ext cx="95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8185320" y="2552760"/>
              <a:ext cx="63720" cy="32040"/>
            </p14:xfrm>
          </p:contentPart>
        </mc:Choice>
        <mc:Fallback xmlns="">
          <p:pic>
            <p:nvPicPr>
              <p:cNvPr id="12" name="Ink 11"/>
              <p:cNvPicPr/>
              <p:nvPr/>
            </p:nvPicPr>
            <p:blipFill>
              <a:blip r:embed="rId15"/>
              <a:stretch>
                <a:fillRect/>
              </a:stretch>
            </p:blipFill>
            <p:spPr>
              <a:xfrm>
                <a:off x="8169120" y="2489040"/>
                <a:ext cx="95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p14:cNvContentPartPr/>
              <p14:nvPr/>
            </p14:nvContentPartPr>
            <p14:xfrm>
              <a:off x="9271080" y="6134040"/>
              <a:ext cx="298800" cy="140040"/>
            </p14:xfrm>
          </p:contentPart>
        </mc:Choice>
        <mc:Fallback xmlns="">
          <p:pic>
            <p:nvPicPr>
              <p:cNvPr id="13" name="Ink 12"/>
              <p:cNvPicPr/>
              <p:nvPr/>
            </p:nvPicPr>
            <p:blipFill>
              <a:blip r:embed="rId17"/>
              <a:stretch>
                <a:fillRect/>
              </a:stretch>
            </p:blipFill>
            <p:spPr>
              <a:xfrm>
                <a:off x="9255240" y="6070680"/>
                <a:ext cx="330480" cy="267120"/>
              </a:xfrm>
              <a:prstGeom prst="rect">
                <a:avLst/>
              </a:prstGeom>
            </p:spPr>
          </p:pic>
        </mc:Fallback>
      </mc:AlternateContent>
      <p:pic>
        <p:nvPicPr>
          <p:cNvPr id="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3723"/>
          <a:stretch/>
        </p:blipFill>
        <p:spPr bwMode="auto">
          <a:xfrm>
            <a:off x="176209" y="4437244"/>
            <a:ext cx="6905076" cy="942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9657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129" y="856192"/>
            <a:ext cx="5181600" cy="693208"/>
          </a:xfrm>
        </p:spPr>
        <p:txBody>
          <a:bodyPr>
            <a:normAutofit/>
          </a:bodyPr>
          <a:lstStyle/>
          <a:p>
            <a:r>
              <a:rPr lang="en-US" sz="3600" dirty="0" err="1" smtClean="0">
                <a:solidFill>
                  <a:schemeClr val="accent5">
                    <a:lumMod val="75000"/>
                  </a:schemeClr>
                </a:solidFill>
                <a:latin typeface="Marcellus" panose="020E0602050203020307" pitchFamily="34" charset="0"/>
                <a:ea typeface="+mn-ea"/>
                <a:cs typeface="+mn-cs"/>
              </a:rPr>
              <a:t>Varignon’s</a:t>
            </a:r>
            <a:r>
              <a:rPr lang="en-US" sz="3600" dirty="0" smtClean="0">
                <a:solidFill>
                  <a:schemeClr val="accent5">
                    <a:lumMod val="75000"/>
                  </a:schemeClr>
                </a:solidFill>
                <a:latin typeface="Marcellus" panose="020E0602050203020307" pitchFamily="34" charset="0"/>
                <a:ea typeface="+mn-ea"/>
                <a:cs typeface="+mn-cs"/>
              </a:rPr>
              <a:t> Theorem</a:t>
            </a:r>
            <a:endParaRPr lang="en-IN" sz="36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3718835" y="6304002"/>
            <a:ext cx="3256123" cy="369332"/>
          </a:xfrm>
          <a:prstGeom prst="rect">
            <a:avLst/>
          </a:prstGeom>
          <a:noFill/>
        </p:spPr>
        <p:txBody>
          <a:bodyPr wrap="square" rtlCol="0">
            <a:spAutoFit/>
          </a:bodyPr>
          <a:lstStyle/>
          <a:p>
            <a:r>
              <a:rPr lang="en-US" dirty="0" smtClean="0"/>
              <a:t>Fig. 28 Varignon’s Theorem </a:t>
            </a:r>
            <a:r>
              <a:rPr lang="en-US" baseline="30000" dirty="0" smtClean="0"/>
              <a:t> [2],[3]</a:t>
            </a:r>
            <a:r>
              <a:rPr lang="en-US" dirty="0" smtClean="0"/>
              <a:t> </a:t>
            </a:r>
            <a:endParaRPr lang="en-IN" baseline="30000" dirty="0"/>
          </a:p>
        </p:txBody>
      </p:sp>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3" name="Content Placeholder 2"/>
          <p:cNvSpPr>
            <a:spLocks noGrp="1"/>
          </p:cNvSpPr>
          <p:nvPr>
            <p:ph idx="1"/>
          </p:nvPr>
        </p:nvSpPr>
        <p:spPr/>
        <p:txBody>
          <a:bodyPr/>
          <a:lstStyle/>
          <a:p>
            <a:endParaRPr lang="en-US" dirty="0" smtClean="0"/>
          </a:p>
          <a:p>
            <a:endParaRPr lang="en-IN" dirty="0"/>
          </a:p>
        </p:txBody>
      </p:sp>
      <p:pic>
        <p:nvPicPr>
          <p:cNvPr id="12290"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8824928" y="317144"/>
            <a:ext cx="3102401" cy="3536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163740" y="2085370"/>
            <a:ext cx="1021238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6601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81541"/>
          </a:xfrm>
        </p:spPr>
        <p:txBody>
          <a:bodyPr>
            <a:normAutofit fontScale="90000"/>
          </a:bodyPr>
          <a:lstStyle/>
          <a:p>
            <a:r>
              <a:rPr lang="en-US" sz="3600" dirty="0" smtClean="0">
                <a:solidFill>
                  <a:schemeClr val="accent5">
                    <a:lumMod val="75000"/>
                  </a:schemeClr>
                </a:solidFill>
                <a:latin typeface="Marcellus" panose="020E0602050203020307" pitchFamily="34" charset="0"/>
                <a:ea typeface="+mn-ea"/>
                <a:cs typeface="+mn-cs"/>
              </a:rPr>
              <a:t>Numerical on Coplanar Parallel Forces</a:t>
            </a:r>
            <a:endParaRPr lang="en-IN" sz="36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3444949" y="6304002"/>
            <a:ext cx="3530009" cy="369332"/>
          </a:xfrm>
          <a:prstGeom prst="rect">
            <a:avLst/>
          </a:prstGeom>
          <a:noFill/>
        </p:spPr>
        <p:txBody>
          <a:bodyPr wrap="square" rtlCol="0">
            <a:spAutoFit/>
          </a:bodyPr>
          <a:lstStyle/>
          <a:p>
            <a:r>
              <a:rPr lang="en-US" dirty="0" smtClean="0"/>
              <a:t>Fig. 29 Coplanar parallel Forces </a:t>
            </a:r>
            <a:r>
              <a:rPr lang="en-US" baseline="30000" dirty="0" smtClean="0"/>
              <a:t> [2]</a:t>
            </a:r>
            <a:r>
              <a:rPr lang="en-US" dirty="0" smtClean="0"/>
              <a:t> </a:t>
            </a:r>
            <a:endParaRPr lang="en-IN" baseline="30000" dirty="0"/>
          </a:p>
        </p:txBody>
      </p:sp>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3" name="Content Placeholder 2"/>
          <p:cNvSpPr>
            <a:spLocks noGrp="1"/>
          </p:cNvSpPr>
          <p:nvPr>
            <p:ph idx="1"/>
          </p:nvPr>
        </p:nvSpPr>
        <p:spPr/>
        <p:txBody>
          <a:bodyPr/>
          <a:lstStyle/>
          <a:p>
            <a:endParaRPr lang="en-US" dirty="0" smtClean="0"/>
          </a:p>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5999" y="1438679"/>
            <a:ext cx="441007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60965" y="977014"/>
            <a:ext cx="9768367" cy="461665"/>
          </a:xfrm>
          <a:prstGeom prst="rect">
            <a:avLst/>
          </a:prstGeom>
          <a:noFill/>
        </p:spPr>
        <p:txBody>
          <a:bodyPr wrap="square" rtlCol="0">
            <a:spAutoFit/>
          </a:bodyPr>
          <a:lstStyle/>
          <a:p>
            <a:r>
              <a:rPr lang="en-US" sz="2400" b="1" dirty="0" smtClean="0">
                <a:latin typeface="Marcellus"/>
              </a:rPr>
              <a:t>Q. </a:t>
            </a:r>
            <a:r>
              <a:rPr lang="en-US" sz="2400" b="1" dirty="0" smtClean="0">
                <a:latin typeface="Marcellus"/>
              </a:rPr>
              <a:t>18 </a:t>
            </a:r>
            <a:r>
              <a:rPr lang="en-US" sz="2400" b="1" dirty="0" smtClean="0">
                <a:latin typeface="Marcellus"/>
              </a:rPr>
              <a:t>Determine the resultant of Force system shown in Fig. 29</a:t>
            </a:r>
            <a:endParaRPr lang="en-IN" sz="2400" b="1" dirty="0">
              <a:latin typeface="Marcellus"/>
            </a:endParaRPr>
          </a:p>
        </p:txBody>
      </p:sp>
      <p:sp>
        <p:nvSpPr>
          <p:cNvPr id="10" name="TextBox 9"/>
          <p:cNvSpPr txBox="1"/>
          <p:nvPr/>
        </p:nvSpPr>
        <p:spPr>
          <a:xfrm>
            <a:off x="9725266" y="2926097"/>
            <a:ext cx="798802" cy="369332"/>
          </a:xfrm>
          <a:prstGeom prst="rect">
            <a:avLst/>
          </a:prstGeom>
          <a:noFill/>
        </p:spPr>
        <p:txBody>
          <a:bodyPr wrap="square" rtlCol="0">
            <a:spAutoFit/>
          </a:bodyPr>
          <a:lstStyle/>
          <a:p>
            <a:r>
              <a:rPr lang="en-US" dirty="0" smtClean="0"/>
              <a:t>Fig. 29 </a:t>
            </a:r>
            <a:endParaRPr lang="en-IN" baseline="30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11" y="2195916"/>
            <a:ext cx="11132380" cy="4097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24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3" name="Content Placeholder 2"/>
          <p:cNvSpPr>
            <a:spLocks noGrp="1"/>
          </p:cNvSpPr>
          <p:nvPr>
            <p:ph idx="1"/>
          </p:nvPr>
        </p:nvSpPr>
        <p:spPr/>
        <p:txBody>
          <a:bodyPr/>
          <a:lstStyle/>
          <a:p>
            <a:endParaRPr lang="en-US" dirty="0" smtClean="0"/>
          </a:p>
          <a:p>
            <a:endParaRPr lang="en-IN"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8615" y="6600825"/>
            <a:ext cx="343385"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09" y="1557989"/>
            <a:ext cx="9670912" cy="527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579" y="257174"/>
            <a:ext cx="10299032" cy="183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7699" y="470342"/>
            <a:ext cx="1023582" cy="461665"/>
          </a:xfrm>
          <a:prstGeom prst="rect">
            <a:avLst/>
          </a:prstGeom>
          <a:noFill/>
        </p:spPr>
        <p:txBody>
          <a:bodyPr wrap="square" rtlCol="0">
            <a:spAutoFit/>
          </a:bodyPr>
          <a:lstStyle/>
          <a:p>
            <a:r>
              <a:rPr lang="en-IN" sz="2400" dirty="0" smtClean="0">
                <a:latin typeface="Marcellus"/>
              </a:rPr>
              <a:t>Q. </a:t>
            </a:r>
            <a:r>
              <a:rPr lang="en-IN" sz="2400" dirty="0" smtClean="0">
                <a:latin typeface="Marcellus"/>
              </a:rPr>
              <a:t>19</a:t>
            </a:r>
            <a:endParaRPr lang="en-IN" sz="2400" dirty="0">
              <a:latin typeface="Marcellus"/>
            </a:endParaRPr>
          </a:p>
        </p:txBody>
      </p:sp>
    </p:spTree>
    <p:extLst>
      <p:ext uri="{BB962C8B-B14F-4D97-AF65-F5344CB8AC3E}">
        <p14:creationId xmlns:p14="http://schemas.microsoft.com/office/powerpoint/2010/main" val="272179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heel(1)">
                                      <p:cBhvr>
                                        <p:cTn id="7" dur="2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033" y="95618"/>
            <a:ext cx="10515600" cy="549275"/>
          </a:xfrm>
        </p:spPr>
        <p:txBody>
          <a:bodyPr>
            <a:normAutofit fontScale="90000"/>
          </a:bodyPr>
          <a:lstStyle/>
          <a:p>
            <a:r>
              <a:rPr lang="en-US" sz="3600" dirty="0" smtClean="0">
                <a:solidFill>
                  <a:schemeClr val="accent5">
                    <a:lumMod val="75000"/>
                  </a:schemeClr>
                </a:solidFill>
                <a:latin typeface="Marcellus" panose="020E0602050203020307" pitchFamily="34" charset="0"/>
                <a:ea typeface="+mn-ea"/>
                <a:cs typeface="+mn-cs"/>
              </a:rPr>
              <a:t>Numerical on Coplanar Parallel Forces</a:t>
            </a:r>
            <a:endParaRPr lang="en-IN" sz="3600" dirty="0">
              <a:solidFill>
                <a:schemeClr val="accent5">
                  <a:lumMod val="75000"/>
                </a:schemeClr>
              </a:solidFill>
              <a:latin typeface="Marcellus" panose="020E0602050203020307" pitchFamily="34" charset="0"/>
              <a:ea typeface="+mn-ea"/>
              <a:cs typeface="+mn-cs"/>
            </a:endParaRPr>
          </a:p>
        </p:txBody>
      </p:sp>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3" name="Content Placeholder 2"/>
          <p:cNvSpPr>
            <a:spLocks noGrp="1"/>
          </p:cNvSpPr>
          <p:nvPr>
            <p:ph idx="1"/>
          </p:nvPr>
        </p:nvSpPr>
        <p:spPr/>
        <p:txBody>
          <a:bodyPr/>
          <a:lstStyle/>
          <a:p>
            <a:endParaRPr lang="en-US" dirty="0" smtClean="0"/>
          </a:p>
          <a:p>
            <a:endParaRPr lang="en-IN" dirty="0"/>
          </a:p>
        </p:txBody>
      </p:sp>
      <p:sp>
        <p:nvSpPr>
          <p:cNvPr id="4" name="TextBox 3"/>
          <p:cNvSpPr txBox="1"/>
          <p:nvPr/>
        </p:nvSpPr>
        <p:spPr>
          <a:xfrm>
            <a:off x="434145" y="817946"/>
            <a:ext cx="5571460" cy="3046988"/>
          </a:xfrm>
          <a:prstGeom prst="rect">
            <a:avLst/>
          </a:prstGeom>
          <a:noFill/>
        </p:spPr>
        <p:txBody>
          <a:bodyPr wrap="square" rtlCol="0">
            <a:spAutoFit/>
          </a:bodyPr>
          <a:lstStyle/>
          <a:p>
            <a:r>
              <a:rPr lang="en-US" sz="2400" dirty="0" smtClean="0">
                <a:solidFill>
                  <a:schemeClr val="bg1">
                    <a:lumMod val="50000"/>
                  </a:schemeClr>
                </a:solidFill>
                <a:latin typeface="Marcellus"/>
              </a:rPr>
              <a:t>Q. </a:t>
            </a:r>
            <a:r>
              <a:rPr lang="en-US" sz="2400" dirty="0" smtClean="0">
                <a:solidFill>
                  <a:schemeClr val="bg1">
                    <a:lumMod val="50000"/>
                  </a:schemeClr>
                </a:solidFill>
                <a:latin typeface="Marcellus"/>
              </a:rPr>
              <a:t>20 </a:t>
            </a:r>
            <a:r>
              <a:rPr lang="en-US" sz="2400" dirty="0" smtClean="0">
                <a:solidFill>
                  <a:schemeClr val="bg1">
                    <a:lumMod val="50000"/>
                  </a:schemeClr>
                </a:solidFill>
                <a:latin typeface="Marcellus"/>
              </a:rPr>
              <a:t>Fig. 30 shows four parallel forces acting on a beam ABCD.</a:t>
            </a:r>
          </a:p>
          <a:p>
            <a:pPr marL="514350" indent="-514350">
              <a:buAutoNum type="romanLcParenR"/>
            </a:pPr>
            <a:r>
              <a:rPr lang="en-US" sz="2400" dirty="0" smtClean="0">
                <a:solidFill>
                  <a:schemeClr val="bg1">
                    <a:lumMod val="50000"/>
                  </a:schemeClr>
                </a:solidFill>
                <a:latin typeface="Marcellus"/>
              </a:rPr>
              <a:t>Determine the resultant of the system and its location from A.</a:t>
            </a:r>
          </a:p>
          <a:p>
            <a:pPr marL="514350" indent="-514350">
              <a:buAutoNum type="romanLcParenR"/>
            </a:pPr>
            <a:r>
              <a:rPr lang="en-US" sz="2400" dirty="0" smtClean="0">
                <a:solidFill>
                  <a:schemeClr val="bg1">
                    <a:lumMod val="50000"/>
                  </a:schemeClr>
                </a:solidFill>
                <a:latin typeface="Marcellus"/>
              </a:rPr>
              <a:t>Replace the system by a single force and a couple acting at point B.</a:t>
            </a:r>
          </a:p>
          <a:p>
            <a:pPr marL="514350" indent="-514350">
              <a:buAutoNum type="romanLcParenR"/>
            </a:pPr>
            <a:r>
              <a:rPr lang="en-US" sz="2400" dirty="0" smtClean="0">
                <a:solidFill>
                  <a:schemeClr val="bg1">
                    <a:lumMod val="50000"/>
                  </a:schemeClr>
                </a:solidFill>
                <a:latin typeface="Marcellus"/>
              </a:rPr>
              <a:t>Replace the system by a single force and  couple acting at point D&gt;</a:t>
            </a:r>
            <a:endParaRPr lang="en-IN" sz="2400" dirty="0">
              <a:solidFill>
                <a:schemeClr val="bg1">
                  <a:lumMod val="50000"/>
                </a:schemeClr>
              </a:solidFill>
              <a:latin typeface="Marcellus"/>
            </a:endParaRPr>
          </a:p>
        </p:txBody>
      </p:sp>
      <p:sp>
        <p:nvSpPr>
          <p:cNvPr id="10" name="TextBox 9"/>
          <p:cNvSpPr txBox="1"/>
          <p:nvPr/>
        </p:nvSpPr>
        <p:spPr>
          <a:xfrm>
            <a:off x="8226665" y="3668931"/>
            <a:ext cx="3530009" cy="369332"/>
          </a:xfrm>
          <a:prstGeom prst="rect">
            <a:avLst/>
          </a:prstGeom>
          <a:noFill/>
        </p:spPr>
        <p:txBody>
          <a:bodyPr wrap="square" rtlCol="0">
            <a:spAutoFit/>
          </a:bodyPr>
          <a:lstStyle/>
          <a:p>
            <a:r>
              <a:rPr lang="en-US" dirty="0" smtClean="0"/>
              <a:t>Fig. 30</a:t>
            </a:r>
            <a:endParaRPr lang="en-IN" baseline="30000" dirty="0"/>
          </a:p>
        </p:txBody>
      </p:sp>
      <p:pic>
        <p:nvPicPr>
          <p:cNvPr id="5"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51907" t="11154"/>
          <a:stretch/>
        </p:blipFill>
        <p:spPr bwMode="auto">
          <a:xfrm>
            <a:off x="6302719" y="962527"/>
            <a:ext cx="5719869" cy="2369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108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42" y="151492"/>
            <a:ext cx="11062544" cy="1325563"/>
          </a:xfrm>
        </p:spPr>
        <p:txBody>
          <a:bodyPr>
            <a:normAutofit fontScale="90000"/>
          </a:bodyPr>
          <a:lstStyle/>
          <a:p>
            <a:pPr algn="ctr"/>
            <a:r>
              <a:rPr lang="en-US" sz="4200" dirty="0" smtClean="0">
                <a:solidFill>
                  <a:schemeClr val="accent5">
                    <a:lumMod val="75000"/>
                  </a:schemeClr>
                </a:solidFill>
                <a:latin typeface="Marcellus" panose="020E0602050203020307" pitchFamily="34" charset="0"/>
                <a:ea typeface="+mn-ea"/>
                <a:cs typeface="+mn-cs"/>
              </a:rPr>
              <a:t>Mechanics of Rigid Bodies </a:t>
            </a:r>
            <a:r>
              <a:rPr lang="en-US" sz="3100" dirty="0">
                <a:solidFill>
                  <a:schemeClr val="accent5">
                    <a:lumMod val="75000"/>
                  </a:schemeClr>
                </a:solidFill>
                <a:latin typeface="Marcellus" panose="020E0602050203020307" pitchFamily="34" charset="0"/>
                <a:ea typeface="+mn-ea"/>
                <a:cs typeface="+mn-cs"/>
              </a:rPr>
              <a:t>(</a:t>
            </a:r>
            <a:r>
              <a:rPr lang="en-US" sz="3600" b="1" dirty="0">
                <a:solidFill>
                  <a:srgbClr val="002060"/>
                </a:solidFill>
                <a:latin typeface="Marcellus" panose="020E0602050203020307" pitchFamily="34" charset="0"/>
                <a:ea typeface="+mn-ea"/>
                <a:cs typeface="+mn-cs"/>
              </a:rPr>
              <a:t>Engineering </a:t>
            </a:r>
            <a:r>
              <a:rPr lang="en-US" sz="3600" b="1" dirty="0" smtClean="0">
                <a:solidFill>
                  <a:srgbClr val="002060"/>
                </a:solidFill>
                <a:latin typeface="Marcellus" panose="020E0602050203020307" pitchFamily="34" charset="0"/>
                <a:ea typeface="+mn-ea"/>
                <a:cs typeface="+mn-cs"/>
              </a:rPr>
              <a:t>Mechanics</a:t>
            </a:r>
            <a:r>
              <a:rPr lang="en-US" sz="3100" dirty="0" smtClean="0">
                <a:solidFill>
                  <a:schemeClr val="accent5">
                    <a:lumMod val="75000"/>
                  </a:schemeClr>
                </a:solidFill>
                <a:latin typeface="Marcellus" panose="020E0602050203020307" pitchFamily="34" charset="0"/>
                <a:ea typeface="+mn-ea"/>
                <a:cs typeface="+mn-cs"/>
              </a:rPr>
              <a:t>)</a:t>
            </a:r>
            <a:r>
              <a:rPr lang="en-US" sz="4200" dirty="0" smtClean="0">
                <a:solidFill>
                  <a:schemeClr val="accent5">
                    <a:lumMod val="75000"/>
                  </a:schemeClr>
                </a:solidFill>
                <a:latin typeface="Marcellus" panose="020E0602050203020307" pitchFamily="34" charset="0"/>
                <a:ea typeface="+mn-ea"/>
                <a:cs typeface="+mn-cs"/>
              </a:rPr>
              <a:t> </a:t>
            </a:r>
            <a:r>
              <a:rPr lang="en-US" sz="4800" u="sng" dirty="0" smtClean="0">
                <a:solidFill>
                  <a:schemeClr val="accent5">
                    <a:lumMod val="75000"/>
                  </a:schemeClr>
                </a:solidFill>
                <a:latin typeface="Marcellus" panose="020E0602050203020307" pitchFamily="34" charset="0"/>
                <a:ea typeface="+mn-ea"/>
                <a:cs typeface="+mn-cs"/>
              </a:rPr>
              <a:t>Classification</a:t>
            </a:r>
            <a:endParaRPr lang="en-IN" sz="4800" u="sng" dirty="0">
              <a:solidFill>
                <a:schemeClr val="accent5">
                  <a:lumMod val="75000"/>
                </a:schemeClr>
              </a:solidFill>
              <a:latin typeface="Marcellus" panose="020E0602050203020307" pitchFamily="34" charset="0"/>
              <a:ea typeface="+mn-ea"/>
              <a:cs typeface="+mn-cs"/>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760"/>
          <a:stretch/>
        </p:blipFill>
        <p:spPr bwMode="auto">
          <a:xfrm>
            <a:off x="1573618" y="1456660"/>
            <a:ext cx="9420447" cy="5273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835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4" name="TextBox 3"/>
          <p:cNvSpPr txBox="1"/>
          <p:nvPr/>
        </p:nvSpPr>
        <p:spPr>
          <a:xfrm>
            <a:off x="328266" y="789070"/>
            <a:ext cx="4099355" cy="4154984"/>
          </a:xfrm>
          <a:prstGeom prst="rect">
            <a:avLst/>
          </a:prstGeom>
          <a:noFill/>
        </p:spPr>
        <p:txBody>
          <a:bodyPr wrap="square" rtlCol="0">
            <a:spAutoFit/>
          </a:bodyPr>
          <a:lstStyle/>
          <a:p>
            <a:r>
              <a:rPr lang="en-US" sz="2400" dirty="0" smtClean="0">
                <a:latin typeface="Marcellus"/>
              </a:rPr>
              <a:t>Q. </a:t>
            </a:r>
            <a:r>
              <a:rPr lang="en-US" sz="2400" dirty="0" smtClean="0">
                <a:latin typeface="Marcellus"/>
              </a:rPr>
              <a:t>21 </a:t>
            </a:r>
            <a:r>
              <a:rPr lang="en-US" sz="2400" dirty="0" smtClean="0">
                <a:latin typeface="Marcellus"/>
              </a:rPr>
              <a:t>Fig. shows a parallel system of four forces and two couples.</a:t>
            </a:r>
          </a:p>
          <a:p>
            <a:pPr marL="514350" indent="-514350">
              <a:buAutoNum type="romanLcParenR"/>
            </a:pPr>
            <a:r>
              <a:rPr lang="en-US" sz="2400" dirty="0" smtClean="0">
                <a:latin typeface="Marcellus"/>
              </a:rPr>
              <a:t>Replace the system by a single force and obtain its location from A</a:t>
            </a:r>
          </a:p>
          <a:p>
            <a:pPr marL="514350" indent="-514350">
              <a:buAutoNum type="romanLcParenR"/>
            </a:pPr>
            <a:r>
              <a:rPr lang="en-US" sz="2400" dirty="0" smtClean="0">
                <a:latin typeface="Marcellus"/>
              </a:rPr>
              <a:t>Replace the system by a force couple system at point A.</a:t>
            </a:r>
          </a:p>
          <a:p>
            <a:pPr marL="514350" indent="-514350">
              <a:buAutoNum type="romanLcParenR"/>
            </a:pPr>
            <a:r>
              <a:rPr lang="en-US" sz="2400" dirty="0" smtClean="0">
                <a:latin typeface="Marcellus"/>
              </a:rPr>
              <a:t>Replace it by a force couple system at point D</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717" b="31000"/>
          <a:stretch/>
        </p:blipFill>
        <p:spPr bwMode="auto">
          <a:xfrm>
            <a:off x="5290785" y="789070"/>
            <a:ext cx="6383258" cy="2271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48008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8148" y="698951"/>
            <a:ext cx="6861805" cy="1200329"/>
          </a:xfrm>
          <a:prstGeom prst="rect">
            <a:avLst/>
          </a:prstGeom>
          <a:noFill/>
        </p:spPr>
        <p:txBody>
          <a:bodyPr wrap="square" rtlCol="0">
            <a:spAutoFit/>
          </a:bodyPr>
          <a:lstStyle/>
          <a:p>
            <a:r>
              <a:rPr lang="en-US" sz="2400" dirty="0" smtClean="0">
                <a:latin typeface="Marcellus"/>
              </a:rPr>
              <a:t>Q. </a:t>
            </a:r>
            <a:r>
              <a:rPr lang="en-US" sz="2400" dirty="0" smtClean="0">
                <a:latin typeface="Marcellus"/>
              </a:rPr>
              <a:t>22 </a:t>
            </a:r>
            <a:r>
              <a:rPr lang="en-US" sz="2400" dirty="0" smtClean="0">
                <a:latin typeface="Marcellus"/>
              </a:rPr>
              <a:t>Determine the resultant of the parallel Force system and locate it w.r.t. to O, if its radius is 1 m.</a:t>
            </a:r>
            <a:endParaRPr lang="en-IN" sz="2400" dirty="0">
              <a:latin typeface="Marcellu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832" y="188811"/>
            <a:ext cx="4017050" cy="2782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642" y="3461780"/>
            <a:ext cx="3345430" cy="2358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77" y="2199422"/>
            <a:ext cx="6895448" cy="436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500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580">
                                          <p:stCondLst>
                                            <p:cond delay="0"/>
                                          </p:stCondLst>
                                        </p:cTn>
                                        <p:tgtEl>
                                          <p:spTgt spid="5122"/>
                                        </p:tgtEl>
                                      </p:cBhvr>
                                    </p:animEffect>
                                    <p:anim calcmode="lin" valueType="num">
                                      <p:cBhvr>
                                        <p:cTn id="8" dur="1822" tmFilter="0,0; 0.14,0.36; 0.43,0.73; 0.71,0.91; 1.0,1.0">
                                          <p:stCondLst>
                                            <p:cond delay="0"/>
                                          </p:stCondLst>
                                        </p:cTn>
                                        <p:tgtEl>
                                          <p:spTgt spid="51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1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1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1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122"/>
                                        </p:tgtEl>
                                        <p:attrNameLst>
                                          <p:attrName>ppt_y</p:attrName>
                                        </p:attrNameLst>
                                      </p:cBhvr>
                                      <p:tavLst>
                                        <p:tav tm="0" fmla="#ppt_y-sin(pi*$)/81">
                                          <p:val>
                                            <p:fltVal val="0"/>
                                          </p:val>
                                        </p:tav>
                                        <p:tav tm="100000">
                                          <p:val>
                                            <p:fltVal val="1"/>
                                          </p:val>
                                        </p:tav>
                                      </p:tavLst>
                                    </p:anim>
                                    <p:animScale>
                                      <p:cBhvr>
                                        <p:cTn id="13" dur="26">
                                          <p:stCondLst>
                                            <p:cond delay="650"/>
                                          </p:stCondLst>
                                        </p:cTn>
                                        <p:tgtEl>
                                          <p:spTgt spid="5122"/>
                                        </p:tgtEl>
                                      </p:cBhvr>
                                      <p:to x="100000" y="60000"/>
                                    </p:animScale>
                                    <p:animScale>
                                      <p:cBhvr>
                                        <p:cTn id="14" dur="166" decel="50000">
                                          <p:stCondLst>
                                            <p:cond delay="676"/>
                                          </p:stCondLst>
                                        </p:cTn>
                                        <p:tgtEl>
                                          <p:spTgt spid="5122"/>
                                        </p:tgtEl>
                                      </p:cBhvr>
                                      <p:to x="100000" y="100000"/>
                                    </p:animScale>
                                    <p:animScale>
                                      <p:cBhvr>
                                        <p:cTn id="15" dur="26">
                                          <p:stCondLst>
                                            <p:cond delay="1312"/>
                                          </p:stCondLst>
                                        </p:cTn>
                                        <p:tgtEl>
                                          <p:spTgt spid="5122"/>
                                        </p:tgtEl>
                                      </p:cBhvr>
                                      <p:to x="100000" y="80000"/>
                                    </p:animScale>
                                    <p:animScale>
                                      <p:cBhvr>
                                        <p:cTn id="16" dur="166" decel="50000">
                                          <p:stCondLst>
                                            <p:cond delay="1338"/>
                                          </p:stCondLst>
                                        </p:cTn>
                                        <p:tgtEl>
                                          <p:spTgt spid="5122"/>
                                        </p:tgtEl>
                                      </p:cBhvr>
                                      <p:to x="100000" y="100000"/>
                                    </p:animScale>
                                    <p:animScale>
                                      <p:cBhvr>
                                        <p:cTn id="17" dur="26">
                                          <p:stCondLst>
                                            <p:cond delay="1642"/>
                                          </p:stCondLst>
                                        </p:cTn>
                                        <p:tgtEl>
                                          <p:spTgt spid="5122"/>
                                        </p:tgtEl>
                                      </p:cBhvr>
                                      <p:to x="100000" y="90000"/>
                                    </p:animScale>
                                    <p:animScale>
                                      <p:cBhvr>
                                        <p:cTn id="18" dur="166" decel="50000">
                                          <p:stCondLst>
                                            <p:cond delay="1668"/>
                                          </p:stCondLst>
                                        </p:cTn>
                                        <p:tgtEl>
                                          <p:spTgt spid="5122"/>
                                        </p:tgtEl>
                                      </p:cBhvr>
                                      <p:to x="100000" y="100000"/>
                                    </p:animScale>
                                    <p:animScale>
                                      <p:cBhvr>
                                        <p:cTn id="19" dur="26">
                                          <p:stCondLst>
                                            <p:cond delay="1808"/>
                                          </p:stCondLst>
                                        </p:cTn>
                                        <p:tgtEl>
                                          <p:spTgt spid="5122"/>
                                        </p:tgtEl>
                                      </p:cBhvr>
                                      <p:to x="100000" y="95000"/>
                                    </p:animScale>
                                    <p:animScale>
                                      <p:cBhvr>
                                        <p:cTn id="20" dur="166" decel="50000">
                                          <p:stCondLst>
                                            <p:cond delay="1834"/>
                                          </p:stCondLst>
                                        </p:cTn>
                                        <p:tgtEl>
                                          <p:spTgt spid="512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wipe(down)">
                                      <p:cBhvr>
                                        <p:cTn id="25"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196"/>
          <a:stretch/>
        </p:blipFill>
        <p:spPr bwMode="auto">
          <a:xfrm>
            <a:off x="6716233" y="1883148"/>
            <a:ext cx="5238765" cy="419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77516" y="365125"/>
            <a:ext cx="11377482" cy="809157"/>
          </a:xfrm>
        </p:spPr>
        <p:txBody>
          <a:bodyPr>
            <a:normAutofit fontScale="90000"/>
          </a:bodyPr>
          <a:lstStyle/>
          <a:p>
            <a:r>
              <a:rPr lang="en-US" sz="3600" dirty="0" smtClean="0">
                <a:solidFill>
                  <a:schemeClr val="accent5">
                    <a:lumMod val="75000"/>
                  </a:schemeClr>
                </a:solidFill>
                <a:latin typeface="Marcellus" panose="020E0602050203020307" pitchFamily="34" charset="0"/>
                <a:ea typeface="+mn-ea"/>
                <a:cs typeface="+mn-cs"/>
              </a:rPr>
              <a:t>Numerical on Coplanar Non Concurrent – Non Parallel Forces</a:t>
            </a:r>
            <a:endParaRPr lang="en-IN" sz="36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3444949" y="6304002"/>
            <a:ext cx="5688418" cy="369332"/>
          </a:xfrm>
          <a:prstGeom prst="rect">
            <a:avLst/>
          </a:prstGeom>
          <a:noFill/>
        </p:spPr>
        <p:txBody>
          <a:bodyPr wrap="square" rtlCol="0">
            <a:spAutoFit/>
          </a:bodyPr>
          <a:lstStyle/>
          <a:p>
            <a:r>
              <a:rPr lang="en-US" dirty="0" smtClean="0"/>
              <a:t>Fig. 34 </a:t>
            </a:r>
            <a:r>
              <a:rPr lang="en-US" dirty="0"/>
              <a:t>Coplanar Non Concurrent Non - Parallel </a:t>
            </a:r>
            <a:r>
              <a:rPr lang="en-US" dirty="0" smtClean="0"/>
              <a:t>Forces</a:t>
            </a:r>
            <a:r>
              <a:rPr lang="en-US" baseline="30000" dirty="0" smtClean="0"/>
              <a:t>[2]</a:t>
            </a:r>
            <a:r>
              <a:rPr lang="en-US" dirty="0" smtClean="0"/>
              <a:t> </a:t>
            </a:r>
            <a:endParaRPr lang="en-IN" baseline="30000" dirty="0"/>
          </a:p>
        </p:txBody>
      </p:sp>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10" name="TextBox 9"/>
          <p:cNvSpPr txBox="1"/>
          <p:nvPr/>
        </p:nvSpPr>
        <p:spPr>
          <a:xfrm>
            <a:off x="9133367" y="6097602"/>
            <a:ext cx="928302" cy="369332"/>
          </a:xfrm>
          <a:prstGeom prst="rect">
            <a:avLst/>
          </a:prstGeom>
          <a:noFill/>
        </p:spPr>
        <p:txBody>
          <a:bodyPr wrap="square" rtlCol="0">
            <a:spAutoFit/>
          </a:bodyPr>
          <a:lstStyle/>
          <a:p>
            <a:r>
              <a:rPr lang="en-US" dirty="0" smtClean="0"/>
              <a:t>Fig. 34</a:t>
            </a:r>
            <a:endParaRPr lang="en-IN" baseline="30000" dirty="0"/>
          </a:p>
        </p:txBody>
      </p:sp>
      <p:sp>
        <p:nvSpPr>
          <p:cNvPr id="11" name="TextBox 10"/>
          <p:cNvSpPr txBox="1"/>
          <p:nvPr/>
        </p:nvSpPr>
        <p:spPr>
          <a:xfrm>
            <a:off x="666308" y="1545974"/>
            <a:ext cx="6049925" cy="1569660"/>
          </a:xfrm>
          <a:prstGeom prst="rect">
            <a:avLst/>
          </a:prstGeom>
          <a:noFill/>
        </p:spPr>
        <p:txBody>
          <a:bodyPr wrap="square" rtlCol="0">
            <a:spAutoFit/>
          </a:bodyPr>
          <a:lstStyle/>
          <a:p>
            <a:pPr algn="just"/>
            <a:r>
              <a:rPr lang="en-US" sz="2400" dirty="0" smtClean="0">
                <a:latin typeface="Marcellus"/>
              </a:rPr>
              <a:t>Q. </a:t>
            </a:r>
            <a:r>
              <a:rPr lang="en-US" sz="2400" dirty="0" smtClean="0">
                <a:latin typeface="Marcellus"/>
              </a:rPr>
              <a:t>23 </a:t>
            </a:r>
            <a:r>
              <a:rPr lang="en-US" sz="2400" dirty="0" smtClean="0">
                <a:latin typeface="Marcellus"/>
              </a:rPr>
              <a:t>A triangular plate ABC is subjected to four coplanar forces as shown in Fig. 34. Determine the resultant completely and locate its position w.r.t. point A. </a:t>
            </a:r>
            <a:endParaRPr lang="en-IN" sz="2400" dirty="0">
              <a:latin typeface="Marcellus"/>
            </a:endParaRPr>
          </a:p>
        </p:txBody>
      </p:sp>
    </p:spTree>
    <p:extLst>
      <p:ext uri="{BB962C8B-B14F-4D97-AF65-F5344CB8AC3E}">
        <p14:creationId xmlns:p14="http://schemas.microsoft.com/office/powerpoint/2010/main" val="7019704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3" name="Content Placeholder 2"/>
          <p:cNvSpPr>
            <a:spLocks noGrp="1"/>
          </p:cNvSpPr>
          <p:nvPr>
            <p:ph idx="1"/>
          </p:nvPr>
        </p:nvSpPr>
        <p:spPr/>
        <p:txBody>
          <a:bodyPr/>
          <a:lstStyle/>
          <a:p>
            <a:endParaRPr lang="en-US" dirty="0" smtClean="0"/>
          </a:p>
          <a:p>
            <a:endParaRPr lang="en-IN" dirty="0"/>
          </a:p>
        </p:txBody>
      </p:sp>
      <p:pic>
        <p:nvPicPr>
          <p:cNvPr id="819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80000"/>
                    </a14:imgEffect>
                    <a14:imgEffect>
                      <a14:brightnessContrast contrast="51000"/>
                    </a14:imgEffect>
                  </a14:imgLayer>
                </a14:imgProps>
              </a:ext>
              <a:ext uri="{28A0092B-C50C-407E-A947-70E740481C1C}">
                <a14:useLocalDpi xmlns:a14="http://schemas.microsoft.com/office/drawing/2010/main" val="0"/>
              </a:ext>
            </a:extLst>
          </a:blip>
          <a:srcRect b="70065"/>
          <a:stretch/>
        </p:blipFill>
        <p:spPr bwMode="auto">
          <a:xfrm>
            <a:off x="185470" y="272651"/>
            <a:ext cx="6271994" cy="15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47000"/>
                    </a14:imgEffect>
                    <a14:imgEffect>
                      <a14:brightnessContrast contrast="10000"/>
                    </a14:imgEffect>
                  </a14:imgLayer>
                </a14:imgProps>
              </a:ext>
              <a:ext uri="{28A0092B-C50C-407E-A947-70E740481C1C}">
                <a14:useLocalDpi xmlns:a14="http://schemas.microsoft.com/office/drawing/2010/main" val="0"/>
              </a:ext>
            </a:extLst>
          </a:blip>
          <a:srcRect/>
          <a:stretch>
            <a:fillRect/>
          </a:stretch>
        </p:blipFill>
        <p:spPr bwMode="auto">
          <a:xfrm>
            <a:off x="6457464" y="272650"/>
            <a:ext cx="5189103" cy="3996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75" y="5514400"/>
            <a:ext cx="11304392" cy="1040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80000"/>
                    </a14:imgEffect>
                    <a14:imgEffect>
                      <a14:brightnessContrast contrast="51000"/>
                    </a14:imgEffect>
                  </a14:imgLayer>
                </a14:imgProps>
              </a:ext>
              <a:ext uri="{28A0092B-C50C-407E-A947-70E740481C1C}">
                <a14:useLocalDpi xmlns:a14="http://schemas.microsoft.com/office/drawing/2010/main" val="0"/>
              </a:ext>
            </a:extLst>
          </a:blip>
          <a:srcRect t="29479"/>
          <a:stretch/>
        </p:blipFill>
        <p:spPr bwMode="auto">
          <a:xfrm>
            <a:off x="185470" y="1827621"/>
            <a:ext cx="6271994" cy="3635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563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96"/>
                                        </p:tgtEl>
                                        <p:attrNameLst>
                                          <p:attrName>style.visibility</p:attrName>
                                        </p:attrNameLst>
                                      </p:cBhvr>
                                      <p:to>
                                        <p:strVal val="visible"/>
                                      </p:to>
                                    </p:set>
                                    <p:animEffect transition="in" filter="fade">
                                      <p:cBhvr>
                                        <p:cTn id="14" dur="1000"/>
                                        <p:tgtEl>
                                          <p:spTgt spid="8196"/>
                                        </p:tgtEl>
                                      </p:cBhvr>
                                    </p:animEffect>
                                    <p:anim calcmode="lin" valueType="num">
                                      <p:cBhvr>
                                        <p:cTn id="15" dur="1000" fill="hold"/>
                                        <p:tgtEl>
                                          <p:spTgt spid="8196"/>
                                        </p:tgtEl>
                                        <p:attrNameLst>
                                          <p:attrName>ppt_x</p:attrName>
                                        </p:attrNameLst>
                                      </p:cBhvr>
                                      <p:tavLst>
                                        <p:tav tm="0">
                                          <p:val>
                                            <p:strVal val="#ppt_x"/>
                                          </p:val>
                                        </p:tav>
                                        <p:tav tm="100000">
                                          <p:val>
                                            <p:strVal val="#ppt_x"/>
                                          </p:val>
                                        </p:tav>
                                      </p:tavLst>
                                    </p:anim>
                                    <p:anim calcmode="lin" valueType="num">
                                      <p:cBhvr>
                                        <p:cTn id="16"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15" y="305857"/>
            <a:ext cx="11739023" cy="4731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1000"/>
                    </a14:imgEffect>
                    <a14:imgEffect>
                      <a14:brightnessContrast contrast="47000"/>
                    </a14:imgEffect>
                  </a14:imgLayer>
                </a14:imgProps>
              </a:ext>
              <a:ext uri="{28A0092B-C50C-407E-A947-70E740481C1C}">
                <a14:useLocalDpi xmlns:a14="http://schemas.microsoft.com/office/drawing/2010/main" val="0"/>
              </a:ext>
            </a:extLst>
          </a:blip>
          <a:srcRect l="64702" t="26585" r="3087" b="3672"/>
          <a:stretch/>
        </p:blipFill>
        <p:spPr bwMode="auto">
          <a:xfrm>
            <a:off x="7526867" y="1794933"/>
            <a:ext cx="3666067" cy="324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34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218"/>
                                        </p:tgtEl>
                                        <p:attrNameLst>
                                          <p:attrName>r</p:attrName>
                                        </p:attrNameLst>
                                      </p:cBhvr>
                                    </p:animRot>
                                    <p:animRot by="-240000">
                                      <p:cBhvr>
                                        <p:cTn id="7" dur="200" fill="hold">
                                          <p:stCondLst>
                                            <p:cond delay="200"/>
                                          </p:stCondLst>
                                        </p:cTn>
                                        <p:tgtEl>
                                          <p:spTgt spid="9218"/>
                                        </p:tgtEl>
                                        <p:attrNameLst>
                                          <p:attrName>r</p:attrName>
                                        </p:attrNameLst>
                                      </p:cBhvr>
                                    </p:animRot>
                                    <p:animRot by="240000">
                                      <p:cBhvr>
                                        <p:cTn id="8" dur="200" fill="hold">
                                          <p:stCondLst>
                                            <p:cond delay="400"/>
                                          </p:stCondLst>
                                        </p:cTn>
                                        <p:tgtEl>
                                          <p:spTgt spid="9218"/>
                                        </p:tgtEl>
                                        <p:attrNameLst>
                                          <p:attrName>r</p:attrName>
                                        </p:attrNameLst>
                                      </p:cBhvr>
                                    </p:animRot>
                                    <p:animRot by="-240000">
                                      <p:cBhvr>
                                        <p:cTn id="9" dur="200" fill="hold">
                                          <p:stCondLst>
                                            <p:cond delay="600"/>
                                          </p:stCondLst>
                                        </p:cTn>
                                        <p:tgtEl>
                                          <p:spTgt spid="9218"/>
                                        </p:tgtEl>
                                        <p:attrNameLst>
                                          <p:attrName>r</p:attrName>
                                        </p:attrNameLst>
                                      </p:cBhvr>
                                    </p:animRot>
                                    <p:animRot by="120000">
                                      <p:cBhvr>
                                        <p:cTn id="10" dur="200" fill="hold">
                                          <p:stCondLst>
                                            <p:cond delay="800"/>
                                          </p:stCondLst>
                                        </p:cTn>
                                        <p:tgtEl>
                                          <p:spTgt spid="9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974" y="582535"/>
            <a:ext cx="5975498" cy="296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p>
            <a:endParaRPr lang="en-US" dirty="0" smtClean="0"/>
          </a:p>
          <a:p>
            <a:endParaRPr lang="en-IN" dirty="0"/>
          </a:p>
        </p:txBody>
      </p:sp>
      <p:sp>
        <p:nvSpPr>
          <p:cNvPr id="11" name="TextBox 10"/>
          <p:cNvSpPr txBox="1"/>
          <p:nvPr/>
        </p:nvSpPr>
        <p:spPr>
          <a:xfrm>
            <a:off x="285400" y="184941"/>
            <a:ext cx="11623065" cy="461665"/>
          </a:xfrm>
          <a:prstGeom prst="rect">
            <a:avLst/>
          </a:prstGeom>
          <a:noFill/>
          <a:ln>
            <a:solidFill>
              <a:schemeClr val="bg1"/>
            </a:solidFill>
          </a:ln>
        </p:spPr>
        <p:txBody>
          <a:bodyPr wrap="square" rtlCol="0">
            <a:spAutoFit/>
          </a:bodyPr>
          <a:lstStyle/>
          <a:p>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arcellus"/>
              </a:rPr>
              <a:t>Q. </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arcellus"/>
              </a:rPr>
              <a:t>24 </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arcellus"/>
              </a:rPr>
              <a:t>Determine the resultant of the forces system shown in </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arcellus"/>
              </a:rPr>
              <a:t>fig</a:t>
            </a:r>
            <a:endParaRPr lang="en-IN"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arcellus"/>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2586"/>
          <a:stretch/>
        </p:blipFill>
        <p:spPr bwMode="auto">
          <a:xfrm>
            <a:off x="285400" y="842426"/>
            <a:ext cx="3295180" cy="1583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7999" b="27678"/>
          <a:stretch/>
        </p:blipFill>
        <p:spPr bwMode="auto">
          <a:xfrm>
            <a:off x="714548" y="2425565"/>
            <a:ext cx="3039303" cy="1192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1020"/>
          <a:stretch/>
        </p:blipFill>
        <p:spPr bwMode="auto">
          <a:xfrm>
            <a:off x="621291" y="3617709"/>
            <a:ext cx="9373620" cy="3063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4063" y="5556249"/>
            <a:ext cx="2816225" cy="11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43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1000"/>
                                        <p:tgtEl>
                                          <p:spTgt spid="4100"/>
                                        </p:tgtEl>
                                      </p:cBhvr>
                                    </p:animEffect>
                                    <p:anim calcmode="lin" valueType="num">
                                      <p:cBhvr>
                                        <p:cTn id="8" dur="1000" fill="hold"/>
                                        <p:tgtEl>
                                          <p:spTgt spid="4100"/>
                                        </p:tgtEl>
                                        <p:attrNameLst>
                                          <p:attrName>ppt_x</p:attrName>
                                        </p:attrNameLst>
                                      </p:cBhvr>
                                      <p:tavLst>
                                        <p:tav tm="0">
                                          <p:val>
                                            <p:strVal val="#ppt_x"/>
                                          </p:val>
                                        </p:tav>
                                        <p:tav tm="100000">
                                          <p:val>
                                            <p:strVal val="#ppt_x"/>
                                          </p:val>
                                        </p:tav>
                                      </p:tavLst>
                                    </p:anim>
                                    <p:anim calcmode="lin" valueType="num">
                                      <p:cBhvr>
                                        <p:cTn id="9"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101"/>
                                        </p:tgtEl>
                                        <p:attrNameLst>
                                          <p:attrName>style.visibility</p:attrName>
                                        </p:attrNameLst>
                                      </p:cBhvr>
                                      <p:to>
                                        <p:strVal val="visible"/>
                                      </p:to>
                                    </p:set>
                                    <p:animEffect transition="in" filter="fade">
                                      <p:cBhvr>
                                        <p:cTn id="14"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59" t="5476" b="6891"/>
          <a:stretch/>
        </p:blipFill>
        <p:spPr bwMode="auto">
          <a:xfrm>
            <a:off x="241300" y="1028698"/>
            <a:ext cx="11569700" cy="399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51612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chemeClr val="accent5">
                    <a:lumMod val="75000"/>
                  </a:schemeClr>
                </a:solidFill>
                <a:latin typeface="Marcellus" panose="020E0602050203020307" pitchFamily="34" charset="0"/>
                <a:ea typeface="+mn-ea"/>
                <a:cs typeface="+mn-cs"/>
              </a:rPr>
              <a:t>Numerical on Coplanar Non Concurrent – Non Parallel Forces</a:t>
            </a:r>
            <a:endParaRPr lang="en-IN" sz="3600" dirty="0">
              <a:solidFill>
                <a:schemeClr val="accent5">
                  <a:lumMod val="75000"/>
                </a:schemeClr>
              </a:solidFill>
              <a:latin typeface="Marcellus" panose="020E0602050203020307" pitchFamily="34" charset="0"/>
              <a:ea typeface="+mn-ea"/>
              <a:cs typeface="+mn-cs"/>
            </a:endParaRPr>
          </a:p>
        </p:txBody>
      </p:sp>
      <p:sp>
        <p:nvSpPr>
          <p:cNvPr id="6" name="TextBox 5"/>
          <p:cNvSpPr txBox="1"/>
          <p:nvPr/>
        </p:nvSpPr>
        <p:spPr>
          <a:xfrm>
            <a:off x="3444949" y="6304002"/>
            <a:ext cx="5688418" cy="369332"/>
          </a:xfrm>
          <a:prstGeom prst="rect">
            <a:avLst/>
          </a:prstGeom>
          <a:noFill/>
        </p:spPr>
        <p:txBody>
          <a:bodyPr wrap="square" rtlCol="0">
            <a:spAutoFit/>
          </a:bodyPr>
          <a:lstStyle/>
          <a:p>
            <a:r>
              <a:rPr lang="en-US" dirty="0" smtClean="0"/>
              <a:t>Fig. 35 </a:t>
            </a:r>
            <a:r>
              <a:rPr lang="en-US" dirty="0"/>
              <a:t>Coplanar Non Concurrent Non - Parallel </a:t>
            </a:r>
            <a:r>
              <a:rPr lang="en-US" dirty="0" smtClean="0"/>
              <a:t>Forces</a:t>
            </a:r>
            <a:r>
              <a:rPr lang="en-US" baseline="30000" dirty="0" smtClean="0"/>
              <a:t>[3]</a:t>
            </a:r>
            <a:r>
              <a:rPr lang="en-US" dirty="0" smtClean="0"/>
              <a:t> </a:t>
            </a:r>
            <a:endParaRPr lang="en-IN" baseline="30000" dirty="0"/>
          </a:p>
        </p:txBody>
      </p:sp>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3" name="Content Placeholder 2"/>
          <p:cNvSpPr>
            <a:spLocks noGrp="1"/>
          </p:cNvSpPr>
          <p:nvPr>
            <p:ph idx="1"/>
          </p:nvPr>
        </p:nvSpPr>
        <p:spPr/>
        <p:txBody>
          <a:bodyPr/>
          <a:lstStyle/>
          <a:p>
            <a:endParaRPr lang="en-US" dirty="0" smtClean="0"/>
          </a:p>
          <a:p>
            <a:endParaRPr lang="en-IN" dirty="0"/>
          </a:p>
        </p:txBody>
      </p:sp>
      <p:sp>
        <p:nvSpPr>
          <p:cNvPr id="10" name="TextBox 9"/>
          <p:cNvSpPr txBox="1"/>
          <p:nvPr/>
        </p:nvSpPr>
        <p:spPr>
          <a:xfrm>
            <a:off x="7897056" y="4639451"/>
            <a:ext cx="3530009" cy="369332"/>
          </a:xfrm>
          <a:prstGeom prst="rect">
            <a:avLst/>
          </a:prstGeom>
          <a:noFill/>
        </p:spPr>
        <p:txBody>
          <a:bodyPr wrap="square" rtlCol="0">
            <a:spAutoFit/>
          </a:bodyPr>
          <a:lstStyle/>
          <a:p>
            <a:r>
              <a:rPr lang="en-US" dirty="0" smtClean="0"/>
              <a:t>Fig. 35</a:t>
            </a:r>
            <a:endParaRPr lang="en-IN" baseline="30000" dirty="0"/>
          </a:p>
        </p:txBody>
      </p:sp>
      <p:sp>
        <p:nvSpPr>
          <p:cNvPr id="11" name="TextBox 10"/>
          <p:cNvSpPr txBox="1"/>
          <p:nvPr/>
        </p:nvSpPr>
        <p:spPr>
          <a:xfrm>
            <a:off x="419986" y="1729939"/>
            <a:ext cx="6049925" cy="3785652"/>
          </a:xfrm>
          <a:prstGeom prst="rect">
            <a:avLst/>
          </a:prstGeom>
          <a:noFill/>
        </p:spPr>
        <p:txBody>
          <a:bodyPr wrap="square" rtlCol="0">
            <a:spAutoFit/>
          </a:bodyPr>
          <a:lstStyle/>
          <a:p>
            <a:pPr algn="just"/>
            <a:r>
              <a:rPr lang="en-US" sz="2400" dirty="0" smtClean="0">
                <a:solidFill>
                  <a:schemeClr val="bg1">
                    <a:lumMod val="50000"/>
                  </a:schemeClr>
                </a:solidFill>
                <a:latin typeface="Marcellus"/>
              </a:rPr>
              <a:t>Q. </a:t>
            </a:r>
            <a:r>
              <a:rPr lang="en-US" sz="2400" dirty="0" smtClean="0">
                <a:solidFill>
                  <a:schemeClr val="bg1">
                    <a:lumMod val="50000"/>
                  </a:schemeClr>
                </a:solidFill>
                <a:latin typeface="Marcellus"/>
              </a:rPr>
              <a:t>25 </a:t>
            </a:r>
            <a:r>
              <a:rPr lang="en-US" sz="2400" dirty="0" smtClean="0">
                <a:solidFill>
                  <a:schemeClr val="bg1">
                    <a:lumMod val="50000"/>
                  </a:schemeClr>
                </a:solidFill>
                <a:latin typeface="Marcellus"/>
              </a:rPr>
              <a:t>A system of forces of acting on a bell crank lever is shown in Fig. </a:t>
            </a:r>
          </a:p>
          <a:p>
            <a:pPr algn="just"/>
            <a:r>
              <a:rPr lang="en-US" sz="2400" dirty="0" smtClean="0">
                <a:solidFill>
                  <a:schemeClr val="bg1">
                    <a:lumMod val="50000"/>
                  </a:schemeClr>
                </a:solidFill>
                <a:latin typeface="Marcellus"/>
              </a:rPr>
              <a:t>Determine the magnitude, direction and the point of application of the resultant w.r.t ‘O’.</a:t>
            </a:r>
          </a:p>
          <a:p>
            <a:pPr algn="just"/>
            <a:r>
              <a:rPr lang="en-US" sz="2400" dirty="0" smtClean="0">
                <a:solidFill>
                  <a:schemeClr val="bg1">
                    <a:lumMod val="50000"/>
                  </a:schemeClr>
                </a:solidFill>
                <a:latin typeface="Marcellus"/>
              </a:rPr>
              <a:t>Also determine the location of the resultant on the horizontal arm of the lever. </a:t>
            </a:r>
          </a:p>
          <a:p>
            <a:pPr algn="just"/>
            <a:r>
              <a:rPr lang="en-US" sz="2400" dirty="0" smtClean="0">
                <a:solidFill>
                  <a:schemeClr val="bg1">
                    <a:lumMod val="50000"/>
                  </a:schemeClr>
                </a:solidFill>
                <a:latin typeface="Marcellus"/>
              </a:rPr>
              <a:t>(R = 2671.2 N at theta = 80.3 at perpendicular distance d = 139.17 mm to left of O</a:t>
            </a:r>
          </a:p>
          <a:p>
            <a:pPr algn="just"/>
            <a:r>
              <a:rPr lang="en-US" sz="2400" dirty="0" smtClean="0">
                <a:solidFill>
                  <a:schemeClr val="bg1">
                    <a:lumMod val="50000"/>
                  </a:schemeClr>
                </a:solidFill>
                <a:latin typeface="Marcellus"/>
              </a:rPr>
              <a:t>X = 14.12 cm left of O</a:t>
            </a:r>
            <a:endParaRPr lang="en-IN" sz="2400" dirty="0">
              <a:solidFill>
                <a:schemeClr val="bg1">
                  <a:lumMod val="50000"/>
                </a:schemeClr>
              </a:solidFill>
              <a:latin typeface="Marcellus"/>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490" y="2037643"/>
            <a:ext cx="493077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78096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832" y="609893"/>
            <a:ext cx="11605795" cy="511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762" y="267465"/>
            <a:ext cx="7787770" cy="6306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678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2"/>
                                        </p:tgtEl>
                                      </p:cBhvr>
                                    </p:animEffect>
                                    <p:set>
                                      <p:cBhvr>
                                        <p:cTn id="7" dur="1" fill="hold">
                                          <p:stCondLst>
                                            <p:cond delay="499"/>
                                          </p:stCondLst>
                                        </p:cTn>
                                        <p:tgtEl>
                                          <p:spTgt spid="20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additive="base">
                                        <p:cTn id="12" dur="500" fill="hold"/>
                                        <p:tgtEl>
                                          <p:spTgt spid="2051"/>
                                        </p:tgtEl>
                                        <p:attrNameLst>
                                          <p:attrName>ppt_x</p:attrName>
                                        </p:attrNameLst>
                                      </p:cBhvr>
                                      <p:tavLst>
                                        <p:tav tm="0">
                                          <p:val>
                                            <p:strVal val="#ppt_x"/>
                                          </p:val>
                                        </p:tav>
                                        <p:tav tm="100000">
                                          <p:val>
                                            <p:strVal val="#ppt_x"/>
                                          </p:val>
                                        </p:tav>
                                      </p:tavLst>
                                    </p:anim>
                                    <p:anim calcmode="lin" valueType="num">
                                      <p:cBhvr additive="base">
                                        <p:cTn id="13"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373" y="1307247"/>
            <a:ext cx="4381500" cy="509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444949" y="6304002"/>
            <a:ext cx="5688418" cy="369332"/>
          </a:xfrm>
          <a:prstGeom prst="rect">
            <a:avLst/>
          </a:prstGeom>
          <a:noFill/>
        </p:spPr>
        <p:txBody>
          <a:bodyPr wrap="square" rtlCol="0">
            <a:spAutoFit/>
          </a:bodyPr>
          <a:lstStyle/>
          <a:p>
            <a:r>
              <a:rPr lang="en-US" dirty="0" smtClean="0"/>
              <a:t>Fig. 37 </a:t>
            </a:r>
            <a:r>
              <a:rPr lang="en-US" dirty="0"/>
              <a:t>Coplanar Non Concurrent Non - Parallel </a:t>
            </a:r>
            <a:r>
              <a:rPr lang="en-US" dirty="0" smtClean="0"/>
              <a:t>Forces</a:t>
            </a:r>
            <a:r>
              <a:rPr lang="en-US" baseline="30000" dirty="0" smtClean="0"/>
              <a:t>[3]</a:t>
            </a:r>
            <a:r>
              <a:rPr lang="en-US" dirty="0" smtClean="0"/>
              <a:t> </a:t>
            </a:r>
            <a:endParaRPr lang="en-IN" baseline="30000" dirty="0"/>
          </a:p>
        </p:txBody>
      </p:sp>
      <p:sp>
        <p:nvSpPr>
          <p:cNvPr id="11" name="TextBox 10"/>
          <p:cNvSpPr txBox="1"/>
          <p:nvPr/>
        </p:nvSpPr>
        <p:spPr>
          <a:xfrm>
            <a:off x="300522" y="205226"/>
            <a:ext cx="11405351" cy="1569660"/>
          </a:xfrm>
          <a:prstGeom prst="rect">
            <a:avLst/>
          </a:prstGeom>
          <a:noFill/>
        </p:spPr>
        <p:txBody>
          <a:bodyPr wrap="square" rtlCol="0">
            <a:spAutoFit/>
          </a:bodyPr>
          <a:lstStyle/>
          <a:p>
            <a:pPr marL="812800" indent="-812800" algn="just"/>
            <a:r>
              <a:rPr lang="en-US" sz="2400" dirty="0" smtClean="0">
                <a:latin typeface="Marcellus"/>
              </a:rPr>
              <a:t>Q. </a:t>
            </a:r>
            <a:r>
              <a:rPr lang="en-US" sz="2400" dirty="0" smtClean="0">
                <a:latin typeface="Marcellus"/>
              </a:rPr>
              <a:t>26 </a:t>
            </a:r>
            <a:r>
              <a:rPr lang="en-US" sz="2400" dirty="0" smtClean="0">
                <a:latin typeface="Marcellus"/>
              </a:rPr>
              <a:t>Determine the resultant of the given coplanar system of forces and a couple. </a:t>
            </a:r>
          </a:p>
          <a:p>
            <a:pPr marL="457200" indent="-457200" algn="just">
              <a:buAutoNum type="alphaLcParenR"/>
            </a:pPr>
            <a:r>
              <a:rPr lang="en-US" sz="2400" dirty="0" smtClean="0">
                <a:latin typeface="Marcellus"/>
              </a:rPr>
              <a:t>Also </a:t>
            </a:r>
            <a:r>
              <a:rPr lang="en-US" sz="2400" dirty="0" smtClean="0">
                <a:latin typeface="Marcellus"/>
              </a:rPr>
              <a:t>locate the resultant on the X axis w.r.t the </a:t>
            </a:r>
            <a:r>
              <a:rPr lang="en-US" sz="2400" dirty="0" smtClean="0">
                <a:latin typeface="Marcellus"/>
              </a:rPr>
              <a:t>origin.</a:t>
            </a:r>
          </a:p>
          <a:p>
            <a:pPr marL="457200" indent="-457200" algn="just">
              <a:buAutoNum type="alphaLcParenR"/>
            </a:pPr>
            <a:r>
              <a:rPr lang="en-US" sz="2400" dirty="0" smtClean="0">
                <a:latin typeface="Marcellus"/>
              </a:rPr>
              <a:t>Reduce </a:t>
            </a:r>
            <a:r>
              <a:rPr lang="en-US" sz="2400" dirty="0" smtClean="0">
                <a:latin typeface="Marcellus"/>
              </a:rPr>
              <a:t>the system to a force couple system at O.</a:t>
            </a:r>
          </a:p>
          <a:p>
            <a:pPr marL="812800" indent="-812800" algn="just"/>
            <a:endParaRPr lang="en-IN" sz="2400" dirty="0">
              <a:latin typeface="Marcellus"/>
            </a:endParaRPr>
          </a:p>
        </p:txBody>
      </p:sp>
      <p:sp>
        <p:nvSpPr>
          <p:cNvPr id="7" name="Rectangle 6"/>
          <p:cNvSpPr/>
          <p:nvPr/>
        </p:nvSpPr>
        <p:spPr>
          <a:xfrm>
            <a:off x="193158" y="1628507"/>
            <a:ext cx="7545554" cy="923330"/>
          </a:xfrm>
          <a:prstGeom prst="rect">
            <a:avLst/>
          </a:prstGeom>
        </p:spPr>
        <p:txBody>
          <a:bodyPr wrap="square">
            <a:spAutoFit/>
          </a:bodyPr>
          <a:lstStyle/>
          <a:p>
            <a:r>
              <a:rPr lang="en-US" dirty="0"/>
              <a:t>This is a general force system, since the lines of action of all forces </a:t>
            </a:r>
            <a:r>
              <a:rPr lang="en-US" dirty="0" err="1"/>
              <a:t>don‟t</a:t>
            </a:r>
            <a:r>
              <a:rPr lang="en-US" dirty="0"/>
              <a:t> meet</a:t>
            </a:r>
          </a:p>
          <a:p>
            <a:r>
              <a:rPr lang="en-IN" dirty="0"/>
              <a:t>at a single point.</a:t>
            </a:r>
          </a:p>
          <a:p>
            <a:r>
              <a:rPr lang="en-IN" dirty="0"/>
              <a:t>Calculations of angles:</a:t>
            </a:r>
            <a:endParaRPr lang="en-IN"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29" y="2551836"/>
            <a:ext cx="5410484" cy="2491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7493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Fundamental Concepts of Mechanics</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dirty="0">
                <a:solidFill>
                  <a:schemeClr val="accent4">
                    <a:lumMod val="75000"/>
                  </a:schemeClr>
                </a:solidFill>
              </a:rPr>
              <a:t> </a:t>
            </a:r>
            <a:r>
              <a:rPr lang="en-US" sz="3600" dirty="0" smtClean="0">
                <a:solidFill>
                  <a:schemeClr val="accent4">
                    <a:lumMod val="75000"/>
                  </a:schemeClr>
                </a:solidFill>
                <a:latin typeface="Marcellus" panose="020E0602050203020307" pitchFamily="34" charset="0"/>
              </a:rPr>
              <a:t>Length: </a:t>
            </a:r>
          </a:p>
          <a:p>
            <a:pPr algn="just">
              <a:buFont typeface="Wingdings" panose="05000000000000000000" pitchFamily="2" charset="2"/>
              <a:buChar char="Ø"/>
            </a:pPr>
            <a:r>
              <a:rPr lang="en-US" sz="3600" dirty="0">
                <a:solidFill>
                  <a:schemeClr val="accent4">
                    <a:lumMod val="75000"/>
                  </a:schemeClr>
                </a:solidFill>
                <a:latin typeface="Marcellus" panose="020E0602050203020307" pitchFamily="34" charset="0"/>
              </a:rPr>
              <a:t> </a:t>
            </a:r>
            <a:r>
              <a:rPr lang="en-US" sz="3600" dirty="0" smtClean="0">
                <a:solidFill>
                  <a:schemeClr val="accent4">
                    <a:lumMod val="75000"/>
                  </a:schemeClr>
                </a:solidFill>
                <a:latin typeface="Marcellus" panose="020E0602050203020307" pitchFamily="34" charset="0"/>
              </a:rPr>
              <a:t>position of a point in space w.r.t. origin.</a:t>
            </a:r>
          </a:p>
          <a:p>
            <a:pPr algn="just">
              <a:buFont typeface="Wingdings" panose="05000000000000000000" pitchFamily="2" charset="2"/>
              <a:buChar char="Ø"/>
            </a:pPr>
            <a:r>
              <a:rPr lang="en-US" sz="3600" dirty="0" smtClean="0">
                <a:solidFill>
                  <a:schemeClr val="accent4">
                    <a:lumMod val="75000"/>
                  </a:schemeClr>
                </a:solidFill>
                <a:latin typeface="Marcellus" panose="020E0602050203020307" pitchFamily="34" charset="0"/>
              </a:rPr>
              <a:t>Size of a system</a:t>
            </a:r>
            <a:endParaRPr lang="en-US" sz="3600" dirty="0">
              <a:solidFill>
                <a:schemeClr val="accent4">
                  <a:lumMod val="75000"/>
                </a:schemeClr>
              </a:solidFill>
              <a:latin typeface="Marcellus" panose="020E0602050203020307" pitchFamily="34" charset="0"/>
            </a:endParaRPr>
          </a:p>
          <a:p>
            <a:pPr algn="just">
              <a:buFont typeface="Wingdings" panose="05000000000000000000" pitchFamily="2" charset="2"/>
              <a:buChar char="q"/>
            </a:pPr>
            <a:r>
              <a:rPr lang="en-US" sz="3600" dirty="0">
                <a:solidFill>
                  <a:schemeClr val="accent4">
                    <a:lumMod val="75000"/>
                  </a:schemeClr>
                </a:solidFill>
                <a:latin typeface="Marcellus" panose="020E0602050203020307" pitchFamily="34" charset="0"/>
              </a:rPr>
              <a:t> </a:t>
            </a:r>
            <a:r>
              <a:rPr lang="en-US" sz="3600" dirty="0" smtClean="0">
                <a:solidFill>
                  <a:schemeClr val="accent4">
                    <a:lumMod val="75000"/>
                  </a:schemeClr>
                </a:solidFill>
                <a:latin typeface="Marcellus" panose="020E0602050203020307" pitchFamily="34" charset="0"/>
              </a:rPr>
              <a:t>Time: </a:t>
            </a:r>
          </a:p>
          <a:p>
            <a:pPr algn="just">
              <a:buFont typeface="Wingdings" panose="05000000000000000000" pitchFamily="2" charset="2"/>
              <a:buChar char="Ø"/>
            </a:pPr>
            <a:r>
              <a:rPr lang="en-US" sz="3600" dirty="0" smtClean="0">
                <a:solidFill>
                  <a:schemeClr val="accent4">
                    <a:lumMod val="75000"/>
                  </a:schemeClr>
                </a:solidFill>
                <a:latin typeface="Marcellus" panose="020E0602050203020307" pitchFamily="34" charset="0"/>
              </a:rPr>
              <a:t>For bodies in motion</a:t>
            </a:r>
          </a:p>
        </p:txBody>
      </p:sp>
    </p:spTree>
    <p:extLst>
      <p:ext uri="{BB962C8B-B14F-4D97-AF65-F5344CB8AC3E}">
        <p14:creationId xmlns:p14="http://schemas.microsoft.com/office/powerpoint/2010/main" val="33948013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89000"/>
                    </a14:imgEffect>
                  </a14:imgLayer>
                </a14:imgProps>
              </a:ext>
              <a:ext uri="{28A0092B-C50C-407E-A947-70E740481C1C}">
                <a14:useLocalDpi xmlns:a14="http://schemas.microsoft.com/office/drawing/2010/main" val="0"/>
              </a:ext>
            </a:extLst>
          </a:blip>
          <a:srcRect/>
          <a:stretch>
            <a:fillRect/>
          </a:stretch>
        </p:blipFill>
        <p:spPr bwMode="auto">
          <a:xfrm>
            <a:off x="7456973" y="1267661"/>
            <a:ext cx="4381500" cy="509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14" y="324737"/>
            <a:ext cx="7058476" cy="3688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23" y="4579182"/>
            <a:ext cx="3565369" cy="2019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21157" y="4209910"/>
            <a:ext cx="4789858" cy="461665"/>
          </a:xfrm>
          <a:prstGeom prst="rect">
            <a:avLst/>
          </a:prstGeom>
        </p:spPr>
        <p:txBody>
          <a:bodyPr wrap="square">
            <a:spAutoFit/>
          </a:bodyPr>
          <a:lstStyle/>
          <a:p>
            <a:r>
              <a:rPr lang="en-IN" sz="2400" b="1" dirty="0"/>
              <a:t>Magnitude of the </a:t>
            </a:r>
            <a:r>
              <a:rPr lang="en-IN" sz="2400" b="1" dirty="0" smtClean="0"/>
              <a:t>resultant</a:t>
            </a:r>
            <a:endParaRPr lang="en-IN" sz="2400" b="1" dirty="0"/>
          </a:p>
        </p:txBody>
      </p:sp>
      <p:sp>
        <p:nvSpPr>
          <p:cNvPr id="5" name="Rectangle 4"/>
          <p:cNvSpPr/>
          <p:nvPr/>
        </p:nvSpPr>
        <p:spPr>
          <a:xfrm>
            <a:off x="4427621" y="4232850"/>
            <a:ext cx="3715351" cy="461665"/>
          </a:xfrm>
          <a:prstGeom prst="rect">
            <a:avLst/>
          </a:prstGeom>
        </p:spPr>
        <p:txBody>
          <a:bodyPr wrap="square">
            <a:spAutoFit/>
          </a:bodyPr>
          <a:lstStyle/>
          <a:p>
            <a:r>
              <a:rPr lang="en-IN" sz="2400" b="1" dirty="0"/>
              <a:t>Direction </a:t>
            </a:r>
            <a:r>
              <a:rPr lang="en-IN" sz="2400" b="1" dirty="0"/>
              <a:t>of the </a:t>
            </a:r>
            <a:r>
              <a:rPr lang="en-IN" sz="2400" b="1" dirty="0" smtClean="0"/>
              <a:t>resultant</a:t>
            </a:r>
            <a:endParaRPr lang="en-IN" sz="2400" b="1" dirty="0"/>
          </a:p>
        </p:txBody>
      </p:sp>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0903" y="4810014"/>
            <a:ext cx="1996288" cy="18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9875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7491414" y="2314693"/>
            <a:ext cx="4527550" cy="438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69" y="497691"/>
            <a:ext cx="9074573" cy="322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2833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6000"/>
                    </a14:imgEffect>
                    <a14:imgEffect>
                      <a14:brightnessContrast contrast="61000"/>
                    </a14:imgEffect>
                  </a14:imgLayer>
                </a14:imgProps>
              </a:ext>
              <a:ext uri="{28A0092B-C50C-407E-A947-70E740481C1C}">
                <a14:useLocalDpi xmlns:a14="http://schemas.microsoft.com/office/drawing/2010/main" val="0"/>
              </a:ext>
            </a:extLst>
          </a:blip>
          <a:srcRect/>
          <a:stretch>
            <a:fillRect/>
          </a:stretch>
        </p:blipFill>
        <p:spPr bwMode="auto">
          <a:xfrm>
            <a:off x="6063916" y="1212783"/>
            <a:ext cx="5740671" cy="498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90129" y="3438099"/>
            <a:ext cx="6556470" cy="830997"/>
          </a:xfrm>
          <a:prstGeom prst="rect">
            <a:avLst/>
          </a:prstGeom>
          <a:noFill/>
        </p:spPr>
        <p:txBody>
          <a:bodyPr wrap="square" rtlCol="0">
            <a:spAutoFit/>
          </a:bodyPr>
          <a:lstStyle/>
          <a:p>
            <a:pPr marL="285750" indent="-285750">
              <a:buFont typeface="Wingdings" panose="05000000000000000000" pitchFamily="2" charset="2"/>
              <a:buChar char="q"/>
            </a:pPr>
            <a:endParaRPr lang="en-IN" sz="2400" dirty="0">
              <a:latin typeface="Marcellus"/>
            </a:endParaRPr>
          </a:p>
          <a:p>
            <a:pPr marL="285750" indent="-285750">
              <a:buFont typeface="Wingdings" panose="05000000000000000000" pitchFamily="2" charset="2"/>
              <a:buChar char="q"/>
            </a:pPr>
            <a:endParaRPr lang="en-IN" sz="2400" dirty="0">
              <a:latin typeface="Marcellus"/>
            </a:endParaRPr>
          </a:p>
        </p:txBody>
      </p:sp>
      <p:sp>
        <p:nvSpPr>
          <p:cNvPr id="10" name="TextBox 9"/>
          <p:cNvSpPr txBox="1"/>
          <p:nvPr/>
        </p:nvSpPr>
        <p:spPr>
          <a:xfrm>
            <a:off x="7876798" y="5938316"/>
            <a:ext cx="3530009" cy="369332"/>
          </a:xfrm>
          <a:prstGeom prst="rect">
            <a:avLst/>
          </a:prstGeom>
          <a:noFill/>
        </p:spPr>
        <p:txBody>
          <a:bodyPr wrap="square" rtlCol="0">
            <a:spAutoFit/>
          </a:bodyPr>
          <a:lstStyle/>
          <a:p>
            <a:r>
              <a:rPr lang="en-US" dirty="0" smtClean="0"/>
              <a:t>Fig. 36</a:t>
            </a:r>
            <a:endParaRPr lang="en-IN" baseline="30000" dirty="0"/>
          </a:p>
        </p:txBody>
      </p:sp>
      <p:sp>
        <p:nvSpPr>
          <p:cNvPr id="11" name="TextBox 10"/>
          <p:cNvSpPr txBox="1"/>
          <p:nvPr/>
        </p:nvSpPr>
        <p:spPr>
          <a:xfrm>
            <a:off x="319774" y="402448"/>
            <a:ext cx="6560090" cy="3046988"/>
          </a:xfrm>
          <a:prstGeom prst="rect">
            <a:avLst/>
          </a:prstGeom>
          <a:noFill/>
        </p:spPr>
        <p:txBody>
          <a:bodyPr wrap="square" rtlCol="0">
            <a:spAutoFit/>
          </a:bodyPr>
          <a:lstStyle/>
          <a:p>
            <a:pPr marL="812800" indent="-812800" algn="just"/>
            <a:r>
              <a:rPr lang="en-US" sz="2400" dirty="0" smtClean="0">
                <a:latin typeface="Marcellus"/>
              </a:rPr>
              <a:t>Q. </a:t>
            </a:r>
            <a:r>
              <a:rPr lang="en-US" sz="2400" dirty="0" smtClean="0">
                <a:latin typeface="Marcellus"/>
              </a:rPr>
              <a:t>27 </a:t>
            </a:r>
            <a:r>
              <a:rPr lang="en-US" sz="2400" dirty="0" smtClean="0">
                <a:latin typeface="Marcellus"/>
              </a:rPr>
              <a:t>Three forces 1 </a:t>
            </a:r>
            <a:r>
              <a:rPr lang="en-US" sz="2400" dirty="0" err="1" smtClean="0">
                <a:latin typeface="Marcellus"/>
              </a:rPr>
              <a:t>kN</a:t>
            </a:r>
            <a:r>
              <a:rPr lang="en-US" sz="2400" dirty="0" smtClean="0">
                <a:latin typeface="Marcellus"/>
              </a:rPr>
              <a:t>, 3 KN and 2.5 </a:t>
            </a:r>
            <a:r>
              <a:rPr lang="en-US" sz="2400" dirty="0" err="1" smtClean="0">
                <a:latin typeface="Marcellus"/>
              </a:rPr>
              <a:t>kN</a:t>
            </a:r>
            <a:r>
              <a:rPr lang="en-US" sz="2400" dirty="0" smtClean="0">
                <a:latin typeface="Marcellus"/>
              </a:rPr>
              <a:t> act on a vertical pole 6 m high. </a:t>
            </a:r>
          </a:p>
          <a:p>
            <a:pPr marL="812800" indent="-812800" algn="just"/>
            <a:r>
              <a:rPr lang="en-US" sz="2400" dirty="0" smtClean="0">
                <a:latin typeface="Marcellus"/>
              </a:rPr>
              <a:t>Determine: </a:t>
            </a:r>
          </a:p>
          <a:p>
            <a:pPr marL="457200" indent="-457200" algn="just">
              <a:buAutoNum type="alphaLcPeriod"/>
            </a:pPr>
            <a:r>
              <a:rPr lang="en-US" sz="2400" dirty="0" smtClean="0">
                <a:latin typeface="Marcellus"/>
              </a:rPr>
              <a:t>The magnitude, direction and position of resultant w.r.t. A.</a:t>
            </a:r>
          </a:p>
          <a:p>
            <a:pPr marL="457200" indent="-457200" algn="just">
              <a:buAutoNum type="alphaLcPeriod"/>
            </a:pPr>
            <a:r>
              <a:rPr lang="en-US" sz="2400" dirty="0" smtClean="0">
                <a:latin typeface="Marcellus"/>
              </a:rPr>
              <a:t>The position where the pole cuts the pole from the base.</a:t>
            </a:r>
          </a:p>
          <a:p>
            <a:pPr marL="457200" indent="-457200" algn="just">
              <a:buAutoNum type="alphaLcPeriod"/>
            </a:pPr>
            <a:r>
              <a:rPr lang="en-US" sz="2400" dirty="0" smtClean="0">
                <a:latin typeface="Marcellus"/>
              </a:rPr>
              <a:t>Reduce it to a force couple system at A.</a:t>
            </a:r>
            <a:endParaRPr lang="en-IN" sz="2400" dirty="0">
              <a:latin typeface="Marcellus"/>
            </a:endParaRPr>
          </a:p>
        </p:txBody>
      </p:sp>
    </p:spTree>
    <p:extLst>
      <p:ext uri="{BB962C8B-B14F-4D97-AF65-F5344CB8AC3E}">
        <p14:creationId xmlns:p14="http://schemas.microsoft.com/office/powerpoint/2010/main" val="23511597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Reference</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IN" sz="2400" dirty="0">
                <a:solidFill>
                  <a:schemeClr val="bg1">
                    <a:lumMod val="50000"/>
                  </a:schemeClr>
                </a:solidFill>
                <a:latin typeface="Marcellus"/>
                <a:hlinkClick r:id="rId2"/>
              </a:rPr>
              <a:t>https://</a:t>
            </a:r>
            <a:r>
              <a:rPr lang="en-IN" sz="2400" dirty="0" smtClean="0">
                <a:solidFill>
                  <a:schemeClr val="bg1">
                    <a:lumMod val="50000"/>
                  </a:schemeClr>
                </a:solidFill>
                <a:latin typeface="Marcellus"/>
                <a:hlinkClick r:id="rId2"/>
              </a:rPr>
              <a:t>commons.wikimedia.org/wiki/File:Thrust-force-simple.svg</a:t>
            </a:r>
            <a:endParaRPr lang="en-IN" sz="2400" dirty="0" smtClean="0">
              <a:solidFill>
                <a:schemeClr val="bg1">
                  <a:lumMod val="50000"/>
                </a:schemeClr>
              </a:solidFill>
              <a:latin typeface="Marcellus"/>
            </a:endParaRPr>
          </a:p>
          <a:p>
            <a:pPr marL="514350" indent="-514350">
              <a:buFont typeface="+mj-lt"/>
              <a:buAutoNum type="arabicPeriod"/>
            </a:pPr>
            <a:r>
              <a:rPr lang="en-US" sz="2400" dirty="0" smtClean="0">
                <a:solidFill>
                  <a:schemeClr val="bg1">
                    <a:lumMod val="50000"/>
                  </a:schemeClr>
                </a:solidFill>
                <a:latin typeface="Marcellus"/>
              </a:rPr>
              <a:t>‘Engineering Mechanics’, N.H. Dubey, Tata McGraw Hill Publication, 2017, page no: 1.1  to 1.25</a:t>
            </a:r>
            <a:endParaRPr lang="en-IN" sz="2400" dirty="0" smtClean="0">
              <a:solidFill>
                <a:schemeClr val="bg1">
                  <a:lumMod val="50000"/>
                </a:schemeClr>
              </a:solidFill>
              <a:latin typeface="Marcellus"/>
            </a:endParaRPr>
          </a:p>
          <a:p>
            <a:pPr marL="514350" indent="-514350">
              <a:buFont typeface="+mj-lt"/>
              <a:buAutoNum type="arabicPeriod"/>
            </a:pPr>
            <a:r>
              <a:rPr lang="en-US" sz="2400" dirty="0">
                <a:solidFill>
                  <a:schemeClr val="bg1">
                    <a:lumMod val="50000"/>
                  </a:schemeClr>
                </a:solidFill>
                <a:latin typeface="Marcellus"/>
              </a:rPr>
              <a:t>‘Engineering Mechanics’, </a:t>
            </a:r>
            <a:r>
              <a:rPr lang="en-US" sz="2400" dirty="0" smtClean="0">
                <a:solidFill>
                  <a:schemeClr val="bg1">
                    <a:lumMod val="50000"/>
                  </a:schemeClr>
                </a:solidFill>
                <a:latin typeface="Marcellus"/>
              </a:rPr>
              <a:t>M.D. </a:t>
            </a:r>
            <a:r>
              <a:rPr lang="en-US" sz="2400" dirty="0" err="1" smtClean="0">
                <a:solidFill>
                  <a:schemeClr val="bg1">
                    <a:lumMod val="50000"/>
                  </a:schemeClr>
                </a:solidFill>
                <a:latin typeface="Marcellus"/>
              </a:rPr>
              <a:t>Dayal</a:t>
            </a:r>
            <a:r>
              <a:rPr lang="en-US" sz="2400" dirty="0" smtClean="0">
                <a:solidFill>
                  <a:schemeClr val="bg1">
                    <a:lumMod val="50000"/>
                  </a:schemeClr>
                </a:solidFill>
                <a:latin typeface="Marcellus"/>
              </a:rPr>
              <a:t>, page </a:t>
            </a:r>
            <a:r>
              <a:rPr lang="en-US" sz="2400" dirty="0">
                <a:solidFill>
                  <a:schemeClr val="bg1">
                    <a:lumMod val="50000"/>
                  </a:schemeClr>
                </a:solidFill>
                <a:latin typeface="Marcellus"/>
              </a:rPr>
              <a:t>no: </a:t>
            </a:r>
            <a:r>
              <a:rPr lang="en-US" sz="2400" dirty="0" smtClean="0">
                <a:solidFill>
                  <a:schemeClr val="bg1">
                    <a:lumMod val="50000"/>
                  </a:schemeClr>
                </a:solidFill>
                <a:latin typeface="Marcellus"/>
              </a:rPr>
              <a:t>14,24</a:t>
            </a:r>
            <a:endParaRPr lang="en-IN" sz="2400" dirty="0">
              <a:solidFill>
                <a:schemeClr val="bg1">
                  <a:lumMod val="50000"/>
                </a:schemeClr>
              </a:solidFill>
              <a:latin typeface="Marcellus"/>
            </a:endParaRPr>
          </a:p>
          <a:p>
            <a:pPr marL="514350" indent="-514350">
              <a:buFont typeface="+mj-lt"/>
              <a:buAutoNum type="arabicPeriod"/>
            </a:pPr>
            <a:endParaRPr lang="en-IN" dirty="0">
              <a:solidFill>
                <a:schemeClr val="accent4">
                  <a:lumMod val="75000"/>
                </a:schemeClr>
              </a:solidFill>
            </a:endParaRPr>
          </a:p>
        </p:txBody>
      </p:sp>
    </p:spTree>
    <p:extLst>
      <p:ext uri="{BB962C8B-B14F-4D97-AF65-F5344CB8AC3E}">
        <p14:creationId xmlns:p14="http://schemas.microsoft.com/office/powerpoint/2010/main" val="6106735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82"/>
          <a:stretch/>
        </p:blipFill>
        <p:spPr bwMode="auto">
          <a:xfrm>
            <a:off x="2268538" y="897466"/>
            <a:ext cx="7658100" cy="513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7222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Fundamental Concepts of Mechanics</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normAutofit fontScale="77500" lnSpcReduction="20000"/>
          </a:bodyPr>
          <a:lstStyle/>
          <a:p>
            <a:pPr algn="just">
              <a:buFont typeface="Wingdings" panose="05000000000000000000" pitchFamily="2" charset="2"/>
              <a:buChar char="q"/>
            </a:pPr>
            <a:r>
              <a:rPr lang="en-US" sz="3600" dirty="0" smtClean="0">
                <a:solidFill>
                  <a:schemeClr val="accent4">
                    <a:lumMod val="75000"/>
                  </a:schemeClr>
                </a:solidFill>
                <a:latin typeface="Marcellus" panose="020E0602050203020307" pitchFamily="34" charset="0"/>
              </a:rPr>
              <a:t>Mass: </a:t>
            </a:r>
          </a:p>
          <a:p>
            <a:pPr algn="just">
              <a:buFont typeface="Wingdings" panose="05000000000000000000" pitchFamily="2" charset="2"/>
              <a:buChar char="Ø"/>
            </a:pPr>
            <a:r>
              <a:rPr lang="en-US" sz="3600" dirty="0" smtClean="0">
                <a:solidFill>
                  <a:schemeClr val="accent4">
                    <a:lumMod val="75000"/>
                  </a:schemeClr>
                </a:solidFill>
                <a:latin typeface="Marcellus" panose="020E0602050203020307" pitchFamily="34" charset="0"/>
              </a:rPr>
              <a:t> Quantity of matter contained in a body. </a:t>
            </a:r>
          </a:p>
          <a:p>
            <a:pPr algn="just">
              <a:buFont typeface="Wingdings" panose="05000000000000000000" pitchFamily="2" charset="2"/>
              <a:buChar char="Ø"/>
            </a:pPr>
            <a:r>
              <a:rPr lang="en-US" sz="3600" dirty="0" smtClean="0">
                <a:solidFill>
                  <a:schemeClr val="accent4">
                    <a:lumMod val="75000"/>
                  </a:schemeClr>
                </a:solidFill>
                <a:latin typeface="Marcellus" panose="020E0602050203020307" pitchFamily="34" charset="0"/>
              </a:rPr>
              <a:t> Remains unchanged irrespective of the position occupied by the body.</a:t>
            </a:r>
          </a:p>
          <a:p>
            <a:pPr algn="just">
              <a:buFont typeface="Wingdings" panose="05000000000000000000" pitchFamily="2" charset="2"/>
              <a:buChar char="q"/>
            </a:pPr>
            <a:r>
              <a:rPr lang="en-US" sz="3600" dirty="0" smtClean="0">
                <a:solidFill>
                  <a:schemeClr val="accent4">
                    <a:lumMod val="75000"/>
                  </a:schemeClr>
                </a:solidFill>
                <a:latin typeface="Marcellus" panose="020E0602050203020307" pitchFamily="34" charset="0"/>
              </a:rPr>
              <a:t>Force: </a:t>
            </a:r>
          </a:p>
          <a:p>
            <a:pPr algn="just">
              <a:buFont typeface="Wingdings" panose="05000000000000000000" pitchFamily="2" charset="2"/>
              <a:buChar char="Ø"/>
            </a:pPr>
            <a:r>
              <a:rPr lang="en-US" sz="3600" dirty="0" smtClean="0">
                <a:solidFill>
                  <a:schemeClr val="accent4">
                    <a:lumMod val="75000"/>
                  </a:schemeClr>
                </a:solidFill>
                <a:latin typeface="Marcellus" panose="020E0602050203020307" pitchFamily="34" charset="0"/>
              </a:rPr>
              <a:t>Action of one body on the another body. </a:t>
            </a:r>
          </a:p>
          <a:p>
            <a:pPr algn="just">
              <a:buFont typeface="Wingdings" panose="05000000000000000000" pitchFamily="2" charset="2"/>
              <a:buChar char="Ø"/>
            </a:pPr>
            <a:r>
              <a:rPr lang="en-US" sz="3600" dirty="0" smtClean="0">
                <a:solidFill>
                  <a:schemeClr val="accent4">
                    <a:lumMod val="75000"/>
                  </a:schemeClr>
                </a:solidFill>
                <a:latin typeface="Marcellus" panose="020E0602050203020307" pitchFamily="34" charset="0"/>
              </a:rPr>
              <a:t>The action could be ‘push’ or ‘pull’.</a:t>
            </a:r>
          </a:p>
          <a:p>
            <a:pPr algn="just">
              <a:buFont typeface="Wingdings" panose="05000000000000000000" pitchFamily="2" charset="2"/>
              <a:buChar char="Ø"/>
            </a:pPr>
            <a:r>
              <a:rPr lang="en-US" sz="3600" dirty="0" smtClean="0">
                <a:solidFill>
                  <a:schemeClr val="accent4">
                    <a:lumMod val="75000"/>
                  </a:schemeClr>
                </a:solidFill>
                <a:latin typeface="Marcellus" panose="020E0602050203020307" pitchFamily="34" charset="0"/>
              </a:rPr>
              <a:t>The force is exerted when there is actual contact between the two bodies</a:t>
            </a:r>
            <a:r>
              <a:rPr lang="en-US" sz="3600" dirty="0">
                <a:solidFill>
                  <a:schemeClr val="accent4">
                    <a:lumMod val="75000"/>
                  </a:schemeClr>
                </a:solidFill>
                <a:latin typeface="Marcellus" panose="020E0602050203020307" pitchFamily="34" charset="0"/>
              </a:rPr>
              <a:t> </a:t>
            </a:r>
            <a:r>
              <a:rPr lang="en-US" sz="3600" dirty="0" smtClean="0">
                <a:solidFill>
                  <a:schemeClr val="accent4">
                    <a:lumMod val="75000"/>
                  </a:schemeClr>
                </a:solidFill>
                <a:latin typeface="Marcellus" panose="020E0602050203020307" pitchFamily="34" charset="0"/>
              </a:rPr>
              <a:t>or without contact like: gravitational force or magnetic force etc.</a:t>
            </a:r>
          </a:p>
          <a:p>
            <a:pPr algn="just">
              <a:buFont typeface="Wingdings" panose="05000000000000000000" pitchFamily="2" charset="2"/>
              <a:buChar char="Ø"/>
            </a:pPr>
            <a:r>
              <a:rPr lang="en-US" sz="3600" dirty="0" smtClean="0">
                <a:solidFill>
                  <a:schemeClr val="accent4">
                    <a:lumMod val="75000"/>
                  </a:schemeClr>
                </a:solidFill>
                <a:latin typeface="Marcellus" panose="020E0602050203020307" pitchFamily="34" charset="0"/>
              </a:rPr>
              <a:t>Force requires: Magnitude, direction, point of application</a:t>
            </a:r>
            <a:endParaRPr lang="en-IN" sz="3600" dirty="0">
              <a:solidFill>
                <a:schemeClr val="accent4">
                  <a:lumMod val="75000"/>
                </a:schemeClr>
              </a:solidFill>
              <a:latin typeface="Marcellus" panose="020E0602050203020307" pitchFamily="34" charset="0"/>
            </a:endParaRPr>
          </a:p>
        </p:txBody>
      </p:sp>
    </p:spTree>
    <p:extLst>
      <p:ext uri="{BB962C8B-B14F-4D97-AF65-F5344CB8AC3E}">
        <p14:creationId xmlns:p14="http://schemas.microsoft.com/office/powerpoint/2010/main" val="3394801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Pull – Push Force</a:t>
            </a:r>
            <a:endParaRPr lang="en-IN" sz="4800" dirty="0">
              <a:solidFill>
                <a:schemeClr val="accent5">
                  <a:lumMod val="75000"/>
                </a:schemeClr>
              </a:solidFill>
              <a:latin typeface="Marcellus" panose="020E0602050203020307" pitchFamily="34" charset="0"/>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112" y="1943099"/>
            <a:ext cx="6364352" cy="3575957"/>
          </a:xfrm>
          <a:prstGeom prst="rect">
            <a:avLst/>
          </a:prstGeom>
        </p:spPr>
      </p:pic>
      <p:sp>
        <p:nvSpPr>
          <p:cNvPr id="5" name="TextBox 4"/>
          <p:cNvSpPr txBox="1"/>
          <p:nvPr/>
        </p:nvSpPr>
        <p:spPr>
          <a:xfrm>
            <a:off x="3804558" y="5927271"/>
            <a:ext cx="5811221" cy="369332"/>
          </a:xfrm>
          <a:prstGeom prst="rect">
            <a:avLst/>
          </a:prstGeom>
          <a:noFill/>
        </p:spPr>
        <p:txBody>
          <a:bodyPr wrap="square" rtlCol="0">
            <a:spAutoFit/>
          </a:bodyPr>
          <a:lstStyle/>
          <a:p>
            <a:r>
              <a:rPr lang="en-US" dirty="0" smtClean="0"/>
              <a:t>Fig. 1 Pull – Push forces</a:t>
            </a:r>
            <a:r>
              <a:rPr lang="en-US" baseline="30000" dirty="0" smtClean="0"/>
              <a:t>[1]</a:t>
            </a:r>
            <a:endParaRPr lang="en-IN" baseline="30000" dirty="0"/>
          </a:p>
        </p:txBody>
      </p:sp>
      <p:sp>
        <p:nvSpPr>
          <p:cNvPr id="6" name="TextBox 5"/>
          <p:cNvSpPr txBox="1"/>
          <p:nvPr/>
        </p:nvSpPr>
        <p:spPr>
          <a:xfrm>
            <a:off x="8686800" y="3166533"/>
            <a:ext cx="2396067" cy="461665"/>
          </a:xfrm>
          <a:prstGeom prst="rect">
            <a:avLst/>
          </a:prstGeom>
          <a:noFill/>
        </p:spPr>
        <p:txBody>
          <a:bodyPr wrap="square" rtlCol="0">
            <a:spAutoFit/>
          </a:bodyPr>
          <a:lstStyle/>
          <a:p>
            <a:r>
              <a:rPr lang="en-IN" sz="2400" dirty="0" smtClean="0">
                <a:solidFill>
                  <a:srgbClr val="0070C0"/>
                </a:solidFill>
                <a:latin typeface="Marcellus"/>
              </a:rPr>
              <a:t>PULL</a:t>
            </a:r>
            <a:endParaRPr lang="en-IN" dirty="0">
              <a:solidFill>
                <a:srgbClr val="0070C0"/>
              </a:solidFill>
              <a:latin typeface="Marcellus"/>
            </a:endParaRPr>
          </a:p>
        </p:txBody>
      </p:sp>
      <p:sp>
        <p:nvSpPr>
          <p:cNvPr id="7" name="TextBox 6"/>
          <p:cNvSpPr txBox="1"/>
          <p:nvPr/>
        </p:nvSpPr>
        <p:spPr>
          <a:xfrm>
            <a:off x="8763000" y="4775200"/>
            <a:ext cx="2396067" cy="461665"/>
          </a:xfrm>
          <a:prstGeom prst="rect">
            <a:avLst/>
          </a:prstGeom>
          <a:noFill/>
        </p:spPr>
        <p:txBody>
          <a:bodyPr wrap="square" rtlCol="0">
            <a:spAutoFit/>
          </a:bodyPr>
          <a:lstStyle/>
          <a:p>
            <a:r>
              <a:rPr lang="en-IN" sz="2400" dirty="0" smtClean="0">
                <a:solidFill>
                  <a:schemeClr val="accent5">
                    <a:lumMod val="60000"/>
                    <a:lumOff val="40000"/>
                  </a:schemeClr>
                </a:solidFill>
                <a:latin typeface="Marcellus"/>
              </a:rPr>
              <a:t>PUSH</a:t>
            </a:r>
            <a:endParaRPr lang="en-IN" dirty="0">
              <a:solidFill>
                <a:schemeClr val="accent5">
                  <a:lumMod val="60000"/>
                  <a:lumOff val="40000"/>
                </a:schemeClr>
              </a:solidFill>
              <a:latin typeface="Marcellus"/>
            </a:endParaRPr>
          </a:p>
        </p:txBody>
      </p:sp>
    </p:spTree>
    <p:extLst>
      <p:ext uri="{BB962C8B-B14F-4D97-AF65-F5344CB8AC3E}">
        <p14:creationId xmlns:p14="http://schemas.microsoft.com/office/powerpoint/2010/main" val="225668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chemeClr val="accent5">
                    <a:lumMod val="75000"/>
                  </a:schemeClr>
                </a:solidFill>
                <a:latin typeface="Marcellus" panose="020E0602050203020307" pitchFamily="34" charset="0"/>
                <a:ea typeface="+mn-ea"/>
                <a:cs typeface="+mn-cs"/>
              </a:rPr>
              <a:t>Classification of Force System</a:t>
            </a:r>
            <a:endParaRPr lang="en-IN" sz="4800" dirty="0">
              <a:solidFill>
                <a:schemeClr val="accent5">
                  <a:lumMod val="75000"/>
                </a:schemeClr>
              </a:solidFill>
              <a:latin typeface="Marcellus" panose="020E0602050203020307" pitchFamily="34" charset="0"/>
              <a:ea typeface="+mn-ea"/>
              <a:cs typeface="+mn-cs"/>
            </a:endParaRPr>
          </a:p>
        </p:txBody>
      </p:sp>
      <p:sp>
        <p:nvSpPr>
          <p:cNvPr id="3" name="Content Placeholder 2"/>
          <p:cNvSpPr>
            <a:spLocks noGrp="1"/>
          </p:cNvSpPr>
          <p:nvPr>
            <p:ph idx="1"/>
          </p:nvPr>
        </p:nvSpPr>
        <p:spPr/>
        <p:txBody>
          <a:bodyPr/>
          <a:lstStyle/>
          <a:p>
            <a:pPr algn="just">
              <a:buFont typeface="Wingdings" panose="05000000000000000000" pitchFamily="2" charset="2"/>
              <a:buChar char="q"/>
            </a:pPr>
            <a:r>
              <a:rPr lang="en-US" dirty="0">
                <a:solidFill>
                  <a:schemeClr val="accent4">
                    <a:lumMod val="75000"/>
                  </a:schemeClr>
                </a:solidFill>
              </a:rPr>
              <a:t> </a:t>
            </a:r>
            <a:endParaRPr lang="en-IN" sz="3600" dirty="0">
              <a:solidFill>
                <a:schemeClr val="accent4">
                  <a:lumMod val="75000"/>
                </a:schemeClr>
              </a:solidFill>
              <a:latin typeface="Marcellus" panose="020E0602050203020307" pitchFamily="34" charset="0"/>
            </a:endParaRPr>
          </a:p>
        </p:txBody>
      </p:sp>
      <p:sp>
        <p:nvSpPr>
          <p:cNvPr id="5" name="TextBox 4"/>
          <p:cNvSpPr txBox="1"/>
          <p:nvPr/>
        </p:nvSpPr>
        <p:spPr>
          <a:xfrm>
            <a:off x="4098472" y="6128265"/>
            <a:ext cx="3592285" cy="369332"/>
          </a:xfrm>
          <a:prstGeom prst="rect">
            <a:avLst/>
          </a:prstGeom>
          <a:noFill/>
        </p:spPr>
        <p:txBody>
          <a:bodyPr wrap="square" rtlCol="0">
            <a:spAutoFit/>
          </a:bodyPr>
          <a:lstStyle/>
          <a:p>
            <a:r>
              <a:rPr lang="en-US" dirty="0" smtClean="0"/>
              <a:t>Fig. 2 Classification of Force system</a:t>
            </a:r>
            <a:endParaRPr lang="en-IN" baseline="30000" dirty="0"/>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9128" t="-7741" r="16931" b="54936"/>
          <a:stretch/>
        </p:blipFill>
        <p:spPr>
          <a:xfrm>
            <a:off x="179614" y="935780"/>
            <a:ext cx="11803279" cy="5192485"/>
          </a:xfrm>
          <a:prstGeom prst="rect">
            <a:avLst/>
          </a:prstGeom>
        </p:spPr>
      </p:pic>
    </p:spTree>
    <p:extLst>
      <p:ext uri="{BB962C8B-B14F-4D97-AF65-F5344CB8AC3E}">
        <p14:creationId xmlns:p14="http://schemas.microsoft.com/office/powerpoint/2010/main" val="25200575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3213</TotalTime>
  <Words>2388</Words>
  <Application>Microsoft Office PowerPoint</Application>
  <PresentationFormat>Custom</PresentationFormat>
  <Paragraphs>256</Paragraphs>
  <Slides>64</Slides>
  <Notes>0</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 </vt:lpstr>
      <vt:lpstr>Learning Outcome</vt:lpstr>
      <vt:lpstr>Mechanics Definition and Classification</vt:lpstr>
      <vt:lpstr>Rigid Body Mechanics</vt:lpstr>
      <vt:lpstr>Mechanics of Rigid Bodies (Engineering Mechanics) Classification</vt:lpstr>
      <vt:lpstr>Fundamental Concepts of Mechanics</vt:lpstr>
      <vt:lpstr>Fundamental Concepts of Mechanics</vt:lpstr>
      <vt:lpstr>Pull – Push Force</vt:lpstr>
      <vt:lpstr>Classification of Force System</vt:lpstr>
      <vt:lpstr>Force </vt:lpstr>
      <vt:lpstr>Particle and rigid body</vt:lpstr>
      <vt:lpstr>Point load</vt:lpstr>
      <vt:lpstr>Principle of Transmissibility of force</vt:lpstr>
      <vt:lpstr>Law of parallelogram of force</vt:lpstr>
      <vt:lpstr>Law of parallelogram of force</vt:lpstr>
      <vt:lpstr>Composition of Forces</vt:lpstr>
      <vt:lpstr>Composition of Forces</vt:lpstr>
      <vt:lpstr>Composition of Forces</vt:lpstr>
      <vt:lpstr>Resolution of Forces:        Into oblique components of forces</vt:lpstr>
      <vt:lpstr>Resolution of Forces:      Into Rectangular coordinates</vt:lpstr>
      <vt:lpstr>Resolution of Forces: in to Rectangular coordinates</vt:lpstr>
      <vt:lpstr>Resolution of Forces: Into Rectangular coordinates</vt:lpstr>
      <vt:lpstr>Numerical on Composition of Forces</vt:lpstr>
      <vt:lpstr>Resolution of Forces (Numericals)</vt:lpstr>
      <vt:lpstr>Resolution of Forces(Numericals)</vt:lpstr>
      <vt:lpstr>Resolution of Forces (Numericals)</vt:lpstr>
      <vt:lpstr>Resolution of Forces (Numericals)</vt:lpstr>
      <vt:lpstr>Resolution of Forces (Numericals)</vt:lpstr>
      <vt:lpstr>Moment of Force</vt:lpstr>
      <vt:lpstr>Moment of Force</vt:lpstr>
      <vt:lpstr>PowerPoint Presentation</vt:lpstr>
      <vt:lpstr>Moment of Force (Numericals)</vt:lpstr>
      <vt:lpstr>Couple</vt:lpstr>
      <vt:lpstr>Properties Couple</vt:lpstr>
      <vt:lpstr>Couple (Numerical)</vt:lpstr>
      <vt:lpstr>Resolution of Concurrent Forces (Numerical)</vt:lpstr>
      <vt:lpstr>Resolution of Concurrent Forces (Numerical)</vt:lpstr>
      <vt:lpstr>Resultant of Concurrent Forces Using Method of Resolution </vt:lpstr>
      <vt:lpstr>Resultant of Concurrent Forces Using Method of Resolution </vt:lpstr>
      <vt:lpstr>Resultant of Concurrent Forces Using Method of Resolution </vt:lpstr>
      <vt:lpstr>Resolution of Concurrent Forces (Numerical)</vt:lpstr>
      <vt:lpstr>Resolution of Concurrent Forces (Numerical)</vt:lpstr>
      <vt:lpstr>Resolution of Concurrent Forces (Numerical)</vt:lpstr>
      <vt:lpstr>Couple (Numerical)</vt:lpstr>
      <vt:lpstr>Varignon’s Theorem</vt:lpstr>
      <vt:lpstr>Varignon’s Theorem</vt:lpstr>
      <vt:lpstr>Numerical on Coplanar Parallel Forces</vt:lpstr>
      <vt:lpstr>PowerPoint Presentation</vt:lpstr>
      <vt:lpstr>Numerical on Coplanar Parallel Forces</vt:lpstr>
      <vt:lpstr>PowerPoint Presentation</vt:lpstr>
      <vt:lpstr>PowerPoint Presentation</vt:lpstr>
      <vt:lpstr>Numerical on Coplanar Non Concurrent – Non Parallel Forces</vt:lpstr>
      <vt:lpstr>PowerPoint Presentation</vt:lpstr>
      <vt:lpstr>PowerPoint Presentation</vt:lpstr>
      <vt:lpstr>PowerPoint Presentation</vt:lpstr>
      <vt:lpstr>PowerPoint Presentation</vt:lpstr>
      <vt:lpstr>Numerical on Coplanar Non Concurrent – Non Parallel Forces</vt:lpstr>
      <vt:lpstr>PowerPoint Presentation</vt:lpstr>
      <vt:lpstr>PowerPoint Presentation</vt:lpstr>
      <vt:lpstr>PowerPoint Presentation</vt:lpstr>
      <vt:lpstr>PowerPoint Presentation</vt:lpstr>
      <vt:lpstr>PowerPoint Presentation</vt:lpstr>
      <vt:lpstr>Reference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Aditi  Rajani</dc:creator>
  <cp:lastModifiedBy>Admin</cp:lastModifiedBy>
  <cp:revision>329</cp:revision>
  <dcterms:created xsi:type="dcterms:W3CDTF">2020-04-30T07:52:47Z</dcterms:created>
  <dcterms:modified xsi:type="dcterms:W3CDTF">2024-01-18T09:25:31Z</dcterms:modified>
</cp:coreProperties>
</file>